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74" r:id="rId2"/>
    <p:sldId id="257" r:id="rId3"/>
    <p:sldId id="259" r:id="rId4"/>
    <p:sldId id="260" r:id="rId5"/>
    <p:sldId id="262" r:id="rId6"/>
    <p:sldId id="258" r:id="rId7"/>
    <p:sldId id="268" r:id="rId8"/>
    <p:sldId id="263" r:id="rId9"/>
    <p:sldId id="267" r:id="rId10"/>
    <p:sldId id="269" r:id="rId11"/>
    <p:sldId id="270" r:id="rId12"/>
    <p:sldId id="271" r:id="rId13"/>
    <p:sldId id="272" r:id="rId14"/>
    <p:sldId id="275" r:id="rId15"/>
    <p:sldId id="276" r:id="rId16"/>
    <p:sldId id="273"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en Admoni" initials="EA" lastIdx="1" clrIdx="0">
    <p:extLst>
      <p:ext uri="{19B8F6BF-5375-455C-9EA6-DF929625EA0E}">
        <p15:presenceInfo xmlns:p15="http://schemas.microsoft.com/office/powerpoint/2012/main" userId="fceaad31a2efef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82765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605100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7511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195507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46940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593942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56099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56798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60764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90754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90395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481204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78837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5834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2260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0218B36-2C85-4C1E-9D8C-60D160B17D8E}" type="datetimeFigureOut">
              <a:rPr lang="he-IL" smtClean="0"/>
              <a:t>כ"ג/כסלו/תשפ"ג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417536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0218B36-2C85-4C1E-9D8C-60D160B17D8E}" type="datetimeFigureOut">
              <a:rPr lang="he-IL" smtClean="0"/>
              <a:t>כ"ג/כסלו/תשפ"ג</a:t>
            </a:fld>
            <a:endParaRPr lang="he-IL"/>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e-IL"/>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D4238FD-2BD8-4E95-B34C-0D8B11DBA873}" type="slidenum">
              <a:rPr lang="he-IL" smtClean="0"/>
              <a:t>‹#›</a:t>
            </a:fld>
            <a:endParaRPr lang="he-IL"/>
          </a:p>
        </p:txBody>
      </p:sp>
    </p:spTree>
    <p:extLst>
      <p:ext uri="{BB962C8B-B14F-4D97-AF65-F5344CB8AC3E}">
        <p14:creationId xmlns:p14="http://schemas.microsoft.com/office/powerpoint/2010/main" val="27945491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codepile.net/pile/VaLqPG4n" TargetMode="Externa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hyperlink" Target="https://github.com/eden20586/ProjectInSQL/blob/main/Code%20in%20Python" TargetMode="External"/><Relationship Id="rId5" Type="http://schemas.openxmlformats.org/officeDocument/2006/relationships/hyperlink" Target="https://github.com/eden20586/ProjectInSQL/blob/main/Code%20in%20MYSQL" TargetMode="External"/><Relationship Id="rId4" Type="http://schemas.openxmlformats.org/officeDocument/2006/relationships/hyperlink" Target="https://www.codepile.net/pile/wx6QArgZ"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075B1D45-FDD0-4610-9A43-1A53F0B53C77}"/>
              </a:ext>
            </a:extLst>
          </p:cNvPr>
          <p:cNvSpPr txBox="1"/>
          <p:nvPr/>
        </p:nvSpPr>
        <p:spPr>
          <a:xfrm>
            <a:off x="2737841" y="2324811"/>
            <a:ext cx="7324725" cy="4031873"/>
          </a:xfrm>
          <a:prstGeom prst="rect">
            <a:avLst/>
          </a:prstGeom>
          <a:noFill/>
        </p:spPr>
        <p:txBody>
          <a:bodyPr wrap="square" rtlCol="1">
            <a:spAutoFit/>
          </a:bodyPr>
          <a:lstStyle/>
          <a:p>
            <a:pPr algn="ctr"/>
            <a:r>
              <a:rPr lang="he-IL" sz="3200" b="1" u="sng" dirty="0">
                <a:solidFill>
                  <a:schemeClr val="bg1"/>
                </a:solidFill>
                <a:latin typeface="Tahoma" panose="020B0604030504040204" pitchFamily="34" charset="0"/>
                <a:ea typeface="Tahoma" panose="020B0604030504040204" pitchFamily="34" charset="0"/>
                <a:cs typeface="+mn-cs"/>
              </a:rPr>
              <a:t>נושאים ב- </a:t>
            </a:r>
            <a:r>
              <a:rPr lang="en-US" sz="3200" b="1" u="sng" dirty="0">
                <a:solidFill>
                  <a:schemeClr val="bg1"/>
                </a:solidFill>
                <a:latin typeface="Tahoma" panose="020B0604030504040204" pitchFamily="34" charset="0"/>
                <a:ea typeface="Tahoma" panose="020B0604030504040204" pitchFamily="34" charset="0"/>
                <a:cs typeface="+mn-cs"/>
              </a:rPr>
              <a:t>DBA</a:t>
            </a:r>
            <a:r>
              <a:rPr lang="he-IL" sz="3200" b="1" u="sng" dirty="0">
                <a:solidFill>
                  <a:schemeClr val="bg1"/>
                </a:solidFill>
                <a:latin typeface="Tahoma" panose="020B0604030504040204" pitchFamily="34" charset="0"/>
                <a:ea typeface="Tahoma" panose="020B0604030504040204" pitchFamily="34" charset="0"/>
                <a:cs typeface="+mn-cs"/>
              </a:rPr>
              <a:t> ו-</a:t>
            </a:r>
            <a:r>
              <a:rPr lang="en-US" sz="3200" b="1" u="sng" dirty="0">
                <a:solidFill>
                  <a:schemeClr val="bg1"/>
                </a:solidFill>
                <a:latin typeface="Tahoma" panose="020B0604030504040204" pitchFamily="34" charset="0"/>
                <a:ea typeface="Tahoma" panose="020B0604030504040204" pitchFamily="34" charset="0"/>
                <a:cs typeface="+mn-cs"/>
              </a:rPr>
              <a:t>SQL </a:t>
            </a:r>
            <a:r>
              <a:rPr lang="he-IL" sz="3200" b="1" u="sng" dirty="0">
                <a:solidFill>
                  <a:schemeClr val="bg1"/>
                </a:solidFill>
                <a:latin typeface="Tahoma" panose="020B0604030504040204" pitchFamily="34" charset="0"/>
                <a:ea typeface="Tahoma" panose="020B0604030504040204" pitchFamily="34" charset="0"/>
                <a:cs typeface="+mn-cs"/>
              </a:rPr>
              <a:t> מתקדם(2791)</a:t>
            </a:r>
            <a:br>
              <a:rPr lang="he-IL" sz="3200" b="1" u="sng" dirty="0">
                <a:solidFill>
                  <a:schemeClr val="bg1"/>
                </a:solidFill>
                <a:latin typeface="Tahoma" panose="020B0604030504040204" pitchFamily="34" charset="0"/>
                <a:ea typeface="Tahoma" panose="020B0604030504040204" pitchFamily="34" charset="0"/>
                <a:cs typeface="+mn-cs"/>
              </a:rPr>
            </a:br>
            <a:r>
              <a:rPr lang="he-IL" sz="3200" b="1" u="sng" dirty="0">
                <a:solidFill>
                  <a:schemeClr val="bg1"/>
                </a:solidFill>
                <a:latin typeface="Tahoma" panose="020B0604030504040204" pitchFamily="34" charset="0"/>
                <a:ea typeface="Tahoma" panose="020B0604030504040204" pitchFamily="34" charset="0"/>
                <a:cs typeface="+mn-cs"/>
              </a:rPr>
              <a:t>סמסטר קיץ 2021</a:t>
            </a:r>
          </a:p>
          <a:p>
            <a:pPr algn="ctr"/>
            <a:r>
              <a:rPr lang="he-IL" sz="3200" b="1" u="sng" dirty="0">
                <a:solidFill>
                  <a:schemeClr val="bg1"/>
                </a:solidFill>
                <a:latin typeface="Tahoma" panose="020B0604030504040204" pitchFamily="34" charset="0"/>
                <a:ea typeface="Tahoma" panose="020B0604030504040204" pitchFamily="34" charset="0"/>
              </a:rPr>
              <a:t>מרצה</a:t>
            </a:r>
            <a:r>
              <a:rPr lang="he-IL" sz="3200" b="1" dirty="0">
                <a:solidFill>
                  <a:schemeClr val="bg1"/>
                </a:solidFill>
                <a:latin typeface="Tahoma" panose="020B0604030504040204" pitchFamily="34" charset="0"/>
                <a:ea typeface="Tahoma" panose="020B0604030504040204" pitchFamily="34" charset="0"/>
              </a:rPr>
              <a:t> :ד"ר מיכל גורדון</a:t>
            </a:r>
            <a:br>
              <a:rPr lang="en-US" sz="3200" b="1" dirty="0">
                <a:solidFill>
                  <a:schemeClr val="bg1"/>
                </a:solidFill>
                <a:latin typeface="Tahoma" panose="020B0604030504040204" pitchFamily="34" charset="0"/>
                <a:ea typeface="Tahoma" panose="020B0604030504040204" pitchFamily="34" charset="0"/>
              </a:rPr>
            </a:br>
            <a:r>
              <a:rPr lang="he-IL" sz="3200" b="1" u="sng" dirty="0">
                <a:solidFill>
                  <a:schemeClr val="bg1"/>
                </a:solidFill>
                <a:latin typeface="Tahoma" panose="020B0604030504040204" pitchFamily="34" charset="0"/>
                <a:ea typeface="Tahoma" panose="020B0604030504040204" pitchFamily="34" charset="0"/>
              </a:rPr>
              <a:t>מגישים</a:t>
            </a:r>
            <a:r>
              <a:rPr lang="he-IL" sz="3200" b="1" dirty="0">
                <a:solidFill>
                  <a:schemeClr val="bg1"/>
                </a:solidFill>
                <a:latin typeface="Tahoma" panose="020B0604030504040204" pitchFamily="34" charset="0"/>
                <a:ea typeface="Tahoma" panose="020B0604030504040204" pitchFamily="34" charset="0"/>
              </a:rPr>
              <a:t>: עדן אדמוני</a:t>
            </a:r>
            <a:br>
              <a:rPr lang="en-US" sz="3200" b="1" dirty="0">
                <a:solidFill>
                  <a:schemeClr val="bg1"/>
                </a:solidFill>
                <a:latin typeface="Tahoma" panose="020B0604030504040204" pitchFamily="34" charset="0"/>
                <a:ea typeface="Tahoma" panose="020B0604030504040204" pitchFamily="34" charset="0"/>
              </a:rPr>
            </a:br>
            <a:r>
              <a:rPr lang="he-IL" sz="3200" b="1" dirty="0">
                <a:solidFill>
                  <a:schemeClr val="bg1"/>
                </a:solidFill>
                <a:latin typeface="Tahoma" panose="020B0604030504040204" pitchFamily="34" charset="0"/>
                <a:ea typeface="Tahoma" panose="020B0604030504040204" pitchFamily="34" charset="0"/>
              </a:rPr>
              <a:t>תמיר ישעיהו</a:t>
            </a:r>
            <a:br>
              <a:rPr lang="en-US" sz="3200" b="1" dirty="0">
                <a:solidFill>
                  <a:schemeClr val="bg1"/>
                </a:solidFill>
                <a:latin typeface="Tahoma" panose="020B0604030504040204" pitchFamily="34" charset="0"/>
                <a:ea typeface="Tahoma" panose="020B0604030504040204" pitchFamily="34" charset="0"/>
              </a:rPr>
            </a:br>
            <a:r>
              <a:rPr lang="he-IL" sz="3200" b="1">
                <a:solidFill>
                  <a:schemeClr val="bg1"/>
                </a:solidFill>
                <a:latin typeface="Tahoma" panose="020B0604030504040204" pitchFamily="34" charset="0"/>
                <a:ea typeface="Tahoma" panose="020B0604030504040204" pitchFamily="34" charset="0"/>
              </a:rPr>
              <a:t>רואי רדלר</a:t>
            </a:r>
            <a:endParaRPr lang="he-IL" sz="3200" b="1" dirty="0">
              <a:solidFill>
                <a:schemeClr val="bg1"/>
              </a:solidFill>
              <a:latin typeface="Tahoma" panose="020B0604030504040204" pitchFamily="34" charset="0"/>
              <a:ea typeface="Tahoma" panose="020B0604030504040204" pitchFamily="34" charset="0"/>
            </a:endParaRPr>
          </a:p>
          <a:p>
            <a:pPr algn="ctr"/>
            <a:r>
              <a:rPr lang="he-IL" sz="3200" b="1" u="sng" dirty="0">
                <a:solidFill>
                  <a:schemeClr val="bg1"/>
                </a:solidFill>
                <a:latin typeface="Tahoma" panose="020B0604030504040204" pitchFamily="34" charset="0"/>
                <a:ea typeface="Tahoma" panose="020B0604030504040204" pitchFamily="34" charset="0"/>
              </a:rPr>
              <a:t>תאריך הגשה: </a:t>
            </a:r>
            <a:r>
              <a:rPr lang="he-IL" sz="3200" b="1" dirty="0">
                <a:solidFill>
                  <a:schemeClr val="bg1"/>
                </a:solidFill>
                <a:latin typeface="Tahoma" panose="020B0604030504040204" pitchFamily="34" charset="0"/>
                <a:ea typeface="Tahoma" panose="020B0604030504040204" pitchFamily="34" charset="0"/>
              </a:rPr>
              <a:t>14-09-2021</a:t>
            </a:r>
            <a:br>
              <a:rPr lang="en-US" sz="3200" b="1" dirty="0">
                <a:solidFill>
                  <a:schemeClr val="bg1"/>
                </a:solidFill>
                <a:latin typeface="Tahoma" panose="020B0604030504040204" pitchFamily="34" charset="0"/>
                <a:ea typeface="Tahoma" panose="020B0604030504040204" pitchFamily="34" charset="0"/>
              </a:rPr>
            </a:br>
            <a:r>
              <a:rPr lang="he-IL" sz="3200" b="1" dirty="0">
                <a:solidFill>
                  <a:schemeClr val="bg1"/>
                </a:solidFill>
                <a:latin typeface="Tahoma" panose="020B0604030504040204" pitchFamily="34" charset="0"/>
                <a:ea typeface="Tahoma" panose="020B0604030504040204" pitchFamily="34" charset="0"/>
              </a:rPr>
              <a:t>הקריה האקדמית אונו</a:t>
            </a:r>
            <a:endParaRPr lang="he-IL" sz="3200" dirty="0">
              <a:solidFill>
                <a:schemeClr val="bg1"/>
              </a:solidFill>
            </a:endParaRPr>
          </a:p>
        </p:txBody>
      </p:sp>
      <p:pic>
        <p:nvPicPr>
          <p:cNvPr id="1026" name="Picture 2">
            <a:extLst>
              <a:ext uri="{FF2B5EF4-FFF2-40B4-BE49-F238E27FC236}">
                <a16:creationId xmlns:a16="http://schemas.microsoft.com/office/drawing/2014/main" id="{8965FC57-48D1-472D-8AFA-603154D6C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440" y="206950"/>
            <a:ext cx="4314825" cy="211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47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019FB5-954D-4832-9B6C-0DAF0B9CFC43}"/>
              </a:ext>
            </a:extLst>
          </p:cNvPr>
          <p:cNvSpPr>
            <a:spLocks noGrp="1"/>
          </p:cNvSpPr>
          <p:nvPr>
            <p:ph type="title"/>
          </p:nvPr>
        </p:nvSpPr>
        <p:spPr>
          <a:xfrm>
            <a:off x="920393" y="-277012"/>
            <a:ext cx="10515600" cy="904126"/>
          </a:xfrm>
        </p:spPr>
        <p:txBody>
          <a:bodyPr>
            <a:normAutofit/>
          </a:bodyPr>
          <a:lstStyle/>
          <a:p>
            <a:pPr algn="ctr"/>
            <a:r>
              <a:rPr lang="he-IL" b="1" u="sng" dirty="0">
                <a:solidFill>
                  <a:schemeClr val="bg1"/>
                </a:solidFill>
              </a:rPr>
              <a:t>שאילתות בקוד </a:t>
            </a:r>
            <a:r>
              <a:rPr lang="en-US" b="1" u="sng" dirty="0">
                <a:solidFill>
                  <a:schemeClr val="bg1"/>
                </a:solidFill>
              </a:rPr>
              <a:t>SQL</a:t>
            </a:r>
            <a:endParaRPr lang="he-IL" b="1" u="sng" dirty="0">
              <a:solidFill>
                <a:schemeClr val="bg1"/>
              </a:solidFill>
            </a:endParaRPr>
          </a:p>
        </p:txBody>
      </p:sp>
      <p:sp>
        <p:nvSpPr>
          <p:cNvPr id="4" name="תיבת טקסט 3">
            <a:extLst>
              <a:ext uri="{FF2B5EF4-FFF2-40B4-BE49-F238E27FC236}">
                <a16:creationId xmlns:a16="http://schemas.microsoft.com/office/drawing/2014/main" id="{0F704FBB-4015-48E2-918F-4157EACC022D}"/>
              </a:ext>
            </a:extLst>
          </p:cNvPr>
          <p:cNvSpPr txBox="1"/>
          <p:nvPr/>
        </p:nvSpPr>
        <p:spPr>
          <a:xfrm>
            <a:off x="1" y="359984"/>
            <a:ext cx="12192000" cy="6463308"/>
          </a:xfrm>
          <a:prstGeom prst="rect">
            <a:avLst/>
          </a:prstGeom>
          <a:noFill/>
        </p:spPr>
        <p:txBody>
          <a:bodyPr wrap="square" rtlCol="1">
            <a:spAutoFit/>
          </a:bodyPr>
          <a:lstStyle/>
          <a:p>
            <a:pPr marL="342900" indent="-342900" algn="l" rtl="0">
              <a:buAutoNum type="arabicPeriod"/>
            </a:pPr>
            <a:r>
              <a:rPr lang="en-US" dirty="0">
                <a:solidFill>
                  <a:schemeClr val="bg1"/>
                </a:solidFill>
              </a:rPr>
              <a:t>SELECT </a:t>
            </a:r>
            <a:r>
              <a:rPr lang="en-US" dirty="0" err="1">
                <a:solidFill>
                  <a:schemeClr val="bg1"/>
                </a:solidFill>
              </a:rPr>
              <a:t>cars_models.model_name</a:t>
            </a:r>
            <a:r>
              <a:rPr lang="en-US" dirty="0">
                <a:solidFill>
                  <a:schemeClr val="bg1"/>
                </a:solidFill>
              </a:rPr>
              <a:t> , </a:t>
            </a:r>
            <a:r>
              <a:rPr lang="en-US" dirty="0" err="1">
                <a:solidFill>
                  <a:schemeClr val="bg1"/>
                </a:solidFill>
              </a:rPr>
              <a:t>cars_models.price</a:t>
            </a:r>
            <a:r>
              <a:rPr lang="en-US" dirty="0">
                <a:solidFill>
                  <a:schemeClr val="bg1"/>
                </a:solidFill>
              </a:rPr>
              <a:t> , </a:t>
            </a:r>
            <a:r>
              <a:rPr lang="en-US" dirty="0" err="1">
                <a:solidFill>
                  <a:schemeClr val="bg1"/>
                </a:solidFill>
              </a:rPr>
              <a:t>cars_models.year</a:t>
            </a:r>
            <a:r>
              <a:rPr lang="en-US" dirty="0">
                <a:solidFill>
                  <a:schemeClr val="bg1"/>
                </a:solidFill>
              </a:rPr>
              <a:t> , </a:t>
            </a:r>
            <a:r>
              <a:rPr lang="en-US" dirty="0" err="1">
                <a:solidFill>
                  <a:schemeClr val="bg1"/>
                </a:solidFill>
              </a:rPr>
              <a:t>cars_models.finish_level</a:t>
            </a:r>
            <a:r>
              <a:rPr lang="en-US" dirty="0">
                <a:solidFill>
                  <a:schemeClr val="bg1"/>
                </a:solidFill>
              </a:rPr>
              <a:t> , </a:t>
            </a:r>
            <a:r>
              <a:rPr lang="en-US" dirty="0" err="1">
                <a:solidFill>
                  <a:schemeClr val="bg1"/>
                </a:solidFill>
              </a:rPr>
              <a:t>cars_models.Intercity_fuel_consumption</a:t>
            </a:r>
            <a:r>
              <a:rPr lang="en-US" dirty="0">
                <a:solidFill>
                  <a:schemeClr val="bg1"/>
                </a:solidFill>
              </a:rPr>
              <a:t> , </a:t>
            </a:r>
            <a:r>
              <a:rPr lang="en-US" dirty="0" err="1">
                <a:solidFill>
                  <a:schemeClr val="bg1"/>
                </a:solidFill>
              </a:rPr>
              <a:t>cars_models.urban_fuel_consumption</a:t>
            </a:r>
            <a:r>
              <a:rPr lang="en-US" dirty="0">
                <a:solidFill>
                  <a:schemeClr val="bg1"/>
                </a:solidFill>
              </a:rPr>
              <a:t> </a:t>
            </a:r>
          </a:p>
          <a:p>
            <a:pPr algn="l" rtl="0"/>
            <a:r>
              <a:rPr lang="en-US" dirty="0">
                <a:solidFill>
                  <a:schemeClr val="bg1"/>
                </a:solidFill>
              </a:rPr>
              <a:t>FROM </a:t>
            </a:r>
            <a:r>
              <a:rPr lang="en-US" dirty="0" err="1">
                <a:solidFill>
                  <a:schemeClr val="bg1"/>
                </a:solidFill>
              </a:rPr>
              <a:t>cars_models</a:t>
            </a:r>
            <a:r>
              <a:rPr lang="en-US" dirty="0">
                <a:solidFill>
                  <a:schemeClr val="bg1"/>
                </a:solidFill>
              </a:rPr>
              <a:t> </a:t>
            </a:r>
          </a:p>
          <a:p>
            <a:pPr algn="l" rtl="0"/>
            <a:r>
              <a:rPr lang="en-US" dirty="0">
                <a:solidFill>
                  <a:schemeClr val="bg1"/>
                </a:solidFill>
              </a:rPr>
              <a:t>JOIN </a:t>
            </a:r>
            <a:r>
              <a:rPr lang="en-US" dirty="0" err="1">
                <a:solidFill>
                  <a:schemeClr val="bg1"/>
                </a:solidFill>
              </a:rPr>
              <a:t>customers_and_cars_model</a:t>
            </a:r>
            <a:r>
              <a:rPr lang="en-US" dirty="0">
                <a:solidFill>
                  <a:schemeClr val="bg1"/>
                </a:solidFill>
              </a:rPr>
              <a:t> ON </a:t>
            </a:r>
            <a:r>
              <a:rPr lang="en-US" dirty="0" err="1">
                <a:solidFill>
                  <a:schemeClr val="bg1"/>
                </a:solidFill>
              </a:rPr>
              <a:t>cars_models.chassis_num</a:t>
            </a:r>
            <a:r>
              <a:rPr lang="en-US" dirty="0">
                <a:solidFill>
                  <a:schemeClr val="bg1"/>
                </a:solidFill>
              </a:rPr>
              <a:t> = </a:t>
            </a:r>
            <a:r>
              <a:rPr lang="en-US" dirty="0" err="1">
                <a:solidFill>
                  <a:schemeClr val="bg1"/>
                </a:solidFill>
              </a:rPr>
              <a:t>customers_and_cars_model.chassis_num</a:t>
            </a:r>
            <a:r>
              <a:rPr lang="en-US" dirty="0">
                <a:solidFill>
                  <a:schemeClr val="bg1"/>
                </a:solidFill>
              </a:rPr>
              <a:t> </a:t>
            </a:r>
          </a:p>
          <a:p>
            <a:pPr algn="l" rtl="0"/>
            <a:r>
              <a:rPr lang="en-US" dirty="0">
                <a:solidFill>
                  <a:schemeClr val="bg1"/>
                </a:solidFill>
              </a:rPr>
              <a:t>JOIN customers ON customers.id </a:t>
            </a:r>
          </a:p>
          <a:p>
            <a:pPr algn="l" rtl="0"/>
            <a:r>
              <a:rPr lang="en-US" dirty="0">
                <a:solidFill>
                  <a:schemeClr val="bg1"/>
                </a:solidFill>
              </a:rPr>
              <a:t>WHERE </a:t>
            </a:r>
            <a:r>
              <a:rPr lang="en-US" dirty="0" err="1">
                <a:solidFill>
                  <a:schemeClr val="bg1"/>
                </a:solidFill>
              </a:rPr>
              <a:t>cars_models.price</a:t>
            </a:r>
            <a:r>
              <a:rPr lang="en-US" dirty="0">
                <a:solidFill>
                  <a:schemeClr val="bg1"/>
                </a:solidFill>
              </a:rPr>
              <a:t> &lt;=225000 AND </a:t>
            </a:r>
            <a:r>
              <a:rPr lang="en-US" dirty="0" err="1">
                <a:solidFill>
                  <a:schemeClr val="bg1"/>
                </a:solidFill>
              </a:rPr>
              <a:t>customers.status</a:t>
            </a:r>
            <a:r>
              <a:rPr lang="en-US" dirty="0">
                <a:solidFill>
                  <a:schemeClr val="bg1"/>
                </a:solidFill>
              </a:rPr>
              <a:t> = 'single' AND </a:t>
            </a:r>
            <a:r>
              <a:rPr lang="en-US" dirty="0" err="1">
                <a:solidFill>
                  <a:schemeClr val="bg1"/>
                </a:solidFill>
              </a:rPr>
              <a:t>customers.age</a:t>
            </a:r>
            <a:r>
              <a:rPr lang="en-US" dirty="0">
                <a:solidFill>
                  <a:schemeClr val="bg1"/>
                </a:solidFill>
              </a:rPr>
              <a:t> = '34' AND </a:t>
            </a:r>
            <a:r>
              <a:rPr lang="en-US" dirty="0" err="1">
                <a:solidFill>
                  <a:schemeClr val="bg1"/>
                </a:solidFill>
              </a:rPr>
              <a:t>customers.position_in_work</a:t>
            </a:r>
            <a:r>
              <a:rPr lang="en-US" dirty="0">
                <a:solidFill>
                  <a:schemeClr val="bg1"/>
                </a:solidFill>
              </a:rPr>
              <a:t> ='CEO' AND </a:t>
            </a:r>
            <a:r>
              <a:rPr lang="en-US" dirty="0" err="1">
                <a:solidFill>
                  <a:schemeClr val="bg1"/>
                </a:solidFill>
              </a:rPr>
              <a:t>customers_and_cars_model.customer_id</a:t>
            </a:r>
            <a:r>
              <a:rPr lang="en-US" dirty="0">
                <a:solidFill>
                  <a:schemeClr val="bg1"/>
                </a:solidFill>
              </a:rPr>
              <a:t> = 70</a:t>
            </a:r>
          </a:p>
          <a:p>
            <a:endParaRPr lang="he-IL" dirty="0">
              <a:solidFill>
                <a:schemeClr val="bg1"/>
              </a:solidFill>
            </a:endParaRPr>
          </a:p>
          <a:p>
            <a:r>
              <a:rPr lang="he-IL" dirty="0">
                <a:solidFill>
                  <a:schemeClr val="bg1"/>
                </a:solidFill>
              </a:rPr>
              <a:t>הסבר על השאילתה : הלקוח מזין את פרטיו וע"פ הפרטים שהוזנו נחזיר לו את רשימת הרכבים אשר יתאימו לפרופיל לקוח(סטטוס, גיל , תקציב וכ"ו) שהוא תיאר קודם.</a:t>
            </a:r>
          </a:p>
          <a:p>
            <a:endParaRPr lang="he-IL" dirty="0">
              <a:solidFill>
                <a:schemeClr val="bg1"/>
              </a:solidFill>
            </a:endParaRPr>
          </a:p>
          <a:p>
            <a:pPr algn="l" rtl="0"/>
            <a:r>
              <a:rPr lang="en-US" dirty="0">
                <a:solidFill>
                  <a:schemeClr val="bg1"/>
                </a:solidFill>
              </a:rPr>
              <a:t>2. SELECT DISTINCT </a:t>
            </a:r>
            <a:r>
              <a:rPr lang="en-US" dirty="0" err="1">
                <a:solidFill>
                  <a:schemeClr val="bg1"/>
                </a:solidFill>
              </a:rPr>
              <a:t>licensed_garages.garage_name</a:t>
            </a:r>
            <a:r>
              <a:rPr lang="en-US" dirty="0">
                <a:solidFill>
                  <a:schemeClr val="bg1"/>
                </a:solidFill>
              </a:rPr>
              <a:t>‏ , </a:t>
            </a:r>
            <a:r>
              <a:rPr lang="en-US" dirty="0" err="1">
                <a:solidFill>
                  <a:schemeClr val="bg1"/>
                </a:solidFill>
              </a:rPr>
              <a:t>licensed_garages.garage_address</a:t>
            </a:r>
            <a:r>
              <a:rPr lang="en-US" dirty="0">
                <a:solidFill>
                  <a:schemeClr val="bg1"/>
                </a:solidFill>
              </a:rPr>
              <a:t>‏ , </a:t>
            </a:r>
            <a:r>
              <a:rPr lang="en-US" dirty="0" err="1">
                <a:solidFill>
                  <a:schemeClr val="bg1"/>
                </a:solidFill>
              </a:rPr>
              <a:t>licensed_garages.activity_area</a:t>
            </a:r>
            <a:r>
              <a:rPr lang="en-US" dirty="0">
                <a:solidFill>
                  <a:schemeClr val="bg1"/>
                </a:solidFill>
              </a:rPr>
              <a:t> , </a:t>
            </a:r>
            <a:r>
              <a:rPr lang="en-US" dirty="0" err="1">
                <a:solidFill>
                  <a:schemeClr val="bg1"/>
                </a:solidFill>
              </a:rPr>
              <a:t>licensed_garages.garage_activity_time</a:t>
            </a:r>
            <a:r>
              <a:rPr lang="en-US" dirty="0">
                <a:solidFill>
                  <a:schemeClr val="bg1"/>
                </a:solidFill>
              </a:rPr>
              <a:t> , </a:t>
            </a:r>
            <a:r>
              <a:rPr lang="en-US" dirty="0" err="1">
                <a:solidFill>
                  <a:schemeClr val="bg1"/>
                </a:solidFill>
              </a:rPr>
              <a:t>licensed_garages.license_from</a:t>
            </a:r>
            <a:endParaRPr lang="en-US" dirty="0">
              <a:solidFill>
                <a:schemeClr val="bg1"/>
              </a:solidFill>
            </a:endParaRPr>
          </a:p>
          <a:p>
            <a:pPr algn="l" rtl="0"/>
            <a:r>
              <a:rPr lang="en-US" dirty="0">
                <a:solidFill>
                  <a:schemeClr val="bg1"/>
                </a:solidFill>
              </a:rPr>
              <a:t>FROM </a:t>
            </a:r>
            <a:r>
              <a:rPr lang="en-US" dirty="0" err="1">
                <a:solidFill>
                  <a:schemeClr val="bg1"/>
                </a:solidFill>
              </a:rPr>
              <a:t>licensed_garages</a:t>
            </a:r>
            <a:r>
              <a:rPr lang="en-US" dirty="0">
                <a:solidFill>
                  <a:schemeClr val="bg1"/>
                </a:solidFill>
              </a:rPr>
              <a:t> </a:t>
            </a:r>
          </a:p>
          <a:p>
            <a:pPr algn="l" rtl="0"/>
            <a:r>
              <a:rPr lang="en-US" dirty="0">
                <a:solidFill>
                  <a:schemeClr val="bg1"/>
                </a:solidFill>
              </a:rPr>
              <a:t>WHERE </a:t>
            </a:r>
            <a:r>
              <a:rPr lang="en-US" dirty="0" err="1">
                <a:solidFill>
                  <a:schemeClr val="bg1"/>
                </a:solidFill>
              </a:rPr>
              <a:t>licensed_garages.license_from</a:t>
            </a:r>
            <a:r>
              <a:rPr lang="en-US" dirty="0">
                <a:solidFill>
                  <a:schemeClr val="bg1"/>
                </a:solidFill>
              </a:rPr>
              <a:t> ='</a:t>
            </a:r>
            <a:r>
              <a:rPr lang="en-US" dirty="0" err="1">
                <a:solidFill>
                  <a:schemeClr val="bg1"/>
                </a:solidFill>
              </a:rPr>
              <a:t>subaru</a:t>
            </a:r>
            <a:r>
              <a:rPr lang="en-US" dirty="0">
                <a:solidFill>
                  <a:schemeClr val="bg1"/>
                </a:solidFill>
              </a:rPr>
              <a:t>' AND </a:t>
            </a:r>
            <a:r>
              <a:rPr lang="en-US" dirty="0" err="1">
                <a:solidFill>
                  <a:schemeClr val="bg1"/>
                </a:solidFill>
              </a:rPr>
              <a:t>licensed_garages.activity_area</a:t>
            </a:r>
            <a:r>
              <a:rPr lang="en-US" dirty="0">
                <a:solidFill>
                  <a:schemeClr val="bg1"/>
                </a:solidFill>
              </a:rPr>
              <a:t> =</a:t>
            </a:r>
            <a:r>
              <a:rPr lang="he-IL" dirty="0">
                <a:solidFill>
                  <a:schemeClr val="bg1"/>
                </a:solidFill>
              </a:rPr>
              <a:t>מרכז'</a:t>
            </a:r>
            <a:r>
              <a:rPr lang="en-US" dirty="0">
                <a:solidFill>
                  <a:schemeClr val="bg1"/>
                </a:solidFill>
              </a:rPr>
              <a:t>'</a:t>
            </a:r>
            <a:r>
              <a:rPr lang="he-IL" dirty="0">
                <a:solidFill>
                  <a:schemeClr val="bg1"/>
                </a:solidFill>
              </a:rPr>
              <a:t> </a:t>
            </a:r>
          </a:p>
          <a:p>
            <a:pPr algn="l" rtl="0"/>
            <a:endParaRPr lang="he-IL" dirty="0">
              <a:solidFill>
                <a:schemeClr val="bg1"/>
              </a:solidFill>
            </a:endParaRPr>
          </a:p>
          <a:p>
            <a:pPr algn="r"/>
            <a:r>
              <a:rPr lang="he-IL" dirty="0">
                <a:solidFill>
                  <a:schemeClr val="bg1"/>
                </a:solidFill>
              </a:rPr>
              <a:t>הסבר על השאילתה : השאילתה מחזירה את רשימת המוסכים המורשים של סובארו אשר פועלים באזור המרכז.</a:t>
            </a:r>
          </a:p>
          <a:p>
            <a:pPr algn="l" rtl="0"/>
            <a:endParaRPr lang="he-IL" dirty="0">
              <a:solidFill>
                <a:schemeClr val="bg1"/>
              </a:solidFill>
            </a:endParaRPr>
          </a:p>
          <a:p>
            <a:pPr algn="l"/>
            <a:r>
              <a:rPr lang="en-US" dirty="0">
                <a:solidFill>
                  <a:schemeClr val="bg1"/>
                </a:solidFill>
              </a:rPr>
              <a:t>3. SELECT * </a:t>
            </a:r>
          </a:p>
          <a:p>
            <a:pPr algn="l"/>
            <a:r>
              <a:rPr lang="en-US" dirty="0">
                <a:solidFill>
                  <a:schemeClr val="bg1"/>
                </a:solidFill>
              </a:rPr>
              <a:t>FROM </a:t>
            </a:r>
            <a:r>
              <a:rPr lang="en-US" dirty="0" err="1">
                <a:solidFill>
                  <a:schemeClr val="bg1"/>
                </a:solidFill>
              </a:rPr>
              <a:t>cars_models</a:t>
            </a:r>
            <a:endParaRPr lang="en-US" dirty="0">
              <a:solidFill>
                <a:schemeClr val="bg1"/>
              </a:solidFill>
            </a:endParaRPr>
          </a:p>
          <a:p>
            <a:pPr algn="l"/>
            <a:r>
              <a:rPr lang="en-US" dirty="0">
                <a:solidFill>
                  <a:schemeClr val="bg1"/>
                </a:solidFill>
              </a:rPr>
              <a:t>WHERE </a:t>
            </a:r>
            <a:r>
              <a:rPr lang="en-US" dirty="0" err="1">
                <a:solidFill>
                  <a:schemeClr val="bg1"/>
                </a:solidFill>
              </a:rPr>
              <a:t>cars_models.year</a:t>
            </a:r>
            <a:r>
              <a:rPr lang="en-US" dirty="0">
                <a:solidFill>
                  <a:schemeClr val="bg1"/>
                </a:solidFill>
              </a:rPr>
              <a:t> = 2020 AND price &gt;= 91000</a:t>
            </a:r>
            <a:endParaRPr lang="he-IL" dirty="0">
              <a:solidFill>
                <a:schemeClr val="bg1"/>
              </a:solidFill>
            </a:endParaRPr>
          </a:p>
          <a:p>
            <a:pPr algn="l"/>
            <a:r>
              <a:rPr lang="he-IL" dirty="0">
                <a:solidFill>
                  <a:schemeClr val="bg1"/>
                </a:solidFill>
              </a:rPr>
              <a:t>הסבר על השאילתה : השאילתה מחזירה את רשימת הרכבים ששנת הרכב היא 2020 וגם מחיר הרכב גדול מ91000 ₪ או שווה ל91000 ₪</a:t>
            </a:r>
            <a:r>
              <a:rPr lang="he-IL" b="0" i="0" u="none" strike="noStrike" baseline="0" dirty="0">
                <a:solidFill>
                  <a:schemeClr val="bg1"/>
                </a:solidFill>
                <a:latin typeface="Arial" panose="020B0604020202020204" pitchFamily="34" charset="0"/>
              </a:rPr>
              <a:t>.</a:t>
            </a:r>
          </a:p>
        </p:txBody>
      </p:sp>
    </p:spTree>
    <p:extLst>
      <p:ext uri="{BB962C8B-B14F-4D97-AF65-F5344CB8AC3E}">
        <p14:creationId xmlns:p14="http://schemas.microsoft.com/office/powerpoint/2010/main" val="275187159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E9230EF-9DCE-45FD-9721-CD67DFBA7EC3}"/>
              </a:ext>
            </a:extLst>
          </p:cNvPr>
          <p:cNvSpPr>
            <a:spLocks noGrp="1"/>
          </p:cNvSpPr>
          <p:nvPr>
            <p:ph type="title"/>
          </p:nvPr>
        </p:nvSpPr>
        <p:spPr>
          <a:xfrm>
            <a:off x="838200" y="18256"/>
            <a:ext cx="10515600" cy="1060532"/>
          </a:xfrm>
        </p:spPr>
        <p:txBody>
          <a:bodyPr/>
          <a:lstStyle/>
          <a:p>
            <a:pPr algn="ctr"/>
            <a:r>
              <a:rPr lang="he-IL" b="1" u="sng" dirty="0">
                <a:solidFill>
                  <a:schemeClr val="bg1"/>
                </a:solidFill>
              </a:rPr>
              <a:t>המשך שאילתות בקוד </a:t>
            </a:r>
            <a:r>
              <a:rPr lang="en-US" b="1" u="sng" dirty="0">
                <a:solidFill>
                  <a:schemeClr val="bg1"/>
                </a:solidFill>
              </a:rPr>
              <a:t>SQL</a:t>
            </a:r>
            <a:endParaRPr lang="he-IL" dirty="0">
              <a:solidFill>
                <a:schemeClr val="bg1"/>
              </a:solidFill>
            </a:endParaRPr>
          </a:p>
        </p:txBody>
      </p:sp>
      <p:sp>
        <p:nvSpPr>
          <p:cNvPr id="3" name="מציין מיקום תוכן 2">
            <a:extLst>
              <a:ext uri="{FF2B5EF4-FFF2-40B4-BE49-F238E27FC236}">
                <a16:creationId xmlns:a16="http://schemas.microsoft.com/office/drawing/2014/main" id="{A866D414-C6C0-46EB-850A-93E0C0A05666}"/>
              </a:ext>
            </a:extLst>
          </p:cNvPr>
          <p:cNvSpPr>
            <a:spLocks noGrp="1"/>
          </p:cNvSpPr>
          <p:nvPr>
            <p:ph idx="1"/>
          </p:nvPr>
        </p:nvSpPr>
        <p:spPr>
          <a:xfrm>
            <a:off x="609599" y="895349"/>
            <a:ext cx="10915651" cy="6229245"/>
          </a:xfrm>
        </p:spPr>
        <p:txBody>
          <a:bodyPr>
            <a:normAutofit fontScale="92500" lnSpcReduction="20000"/>
          </a:bodyPr>
          <a:lstStyle/>
          <a:p>
            <a:pPr marL="0" indent="0" algn="l">
              <a:buNone/>
            </a:pPr>
            <a:r>
              <a:rPr lang="en-US" sz="2000" dirty="0">
                <a:solidFill>
                  <a:schemeClr val="bg1"/>
                </a:solidFill>
              </a:rPr>
              <a:t>4. </a:t>
            </a:r>
            <a:r>
              <a:rPr lang="en-US" dirty="0">
                <a:solidFill>
                  <a:schemeClr val="bg1"/>
                </a:solidFill>
              </a:rPr>
              <a:t>SELECT count(</a:t>
            </a:r>
            <a:r>
              <a:rPr lang="en-US" dirty="0" err="1">
                <a:solidFill>
                  <a:schemeClr val="bg1"/>
                </a:solidFill>
              </a:rPr>
              <a:t>model_name</a:t>
            </a:r>
            <a:r>
              <a:rPr lang="en-US" dirty="0">
                <a:solidFill>
                  <a:schemeClr val="bg1"/>
                </a:solidFill>
              </a:rPr>
              <a:t>) , </a:t>
            </a:r>
            <a:r>
              <a:rPr lang="en-US" dirty="0" err="1">
                <a:solidFill>
                  <a:schemeClr val="bg1"/>
                </a:solidFill>
              </a:rPr>
              <a:t>model_name</a:t>
            </a:r>
            <a:r>
              <a:rPr lang="en-US" dirty="0">
                <a:solidFill>
                  <a:schemeClr val="bg1"/>
                </a:solidFill>
              </a:rPr>
              <a:t> </a:t>
            </a:r>
          </a:p>
          <a:p>
            <a:pPr marL="0" indent="0" algn="l">
              <a:buNone/>
            </a:pPr>
            <a:r>
              <a:rPr lang="en-US" dirty="0">
                <a:solidFill>
                  <a:schemeClr val="bg1"/>
                </a:solidFill>
              </a:rPr>
              <a:t>FROM </a:t>
            </a:r>
            <a:r>
              <a:rPr lang="en-US" dirty="0" err="1">
                <a:solidFill>
                  <a:schemeClr val="bg1"/>
                </a:solidFill>
              </a:rPr>
              <a:t>cars_models</a:t>
            </a:r>
            <a:endParaRPr lang="en-US" dirty="0">
              <a:solidFill>
                <a:schemeClr val="bg1"/>
              </a:solidFill>
            </a:endParaRPr>
          </a:p>
          <a:p>
            <a:pPr marL="0" indent="0" algn="l">
              <a:buNone/>
            </a:pPr>
            <a:r>
              <a:rPr lang="en-US" dirty="0">
                <a:solidFill>
                  <a:schemeClr val="bg1"/>
                </a:solidFill>
              </a:rPr>
              <a:t>JOIN </a:t>
            </a:r>
            <a:r>
              <a:rPr lang="en-US" dirty="0" err="1">
                <a:solidFill>
                  <a:schemeClr val="bg1"/>
                </a:solidFill>
              </a:rPr>
              <a:t>customers_and_cars_model</a:t>
            </a:r>
            <a:endParaRPr lang="en-US" dirty="0">
              <a:solidFill>
                <a:schemeClr val="bg1"/>
              </a:solidFill>
            </a:endParaRPr>
          </a:p>
          <a:p>
            <a:pPr marL="0" indent="0" algn="l">
              <a:buNone/>
            </a:pPr>
            <a:r>
              <a:rPr lang="en-US" dirty="0">
                <a:solidFill>
                  <a:schemeClr val="bg1"/>
                </a:solidFill>
              </a:rPr>
              <a:t>ON </a:t>
            </a:r>
            <a:r>
              <a:rPr lang="en-US" dirty="0" err="1">
                <a:solidFill>
                  <a:schemeClr val="bg1"/>
                </a:solidFill>
              </a:rPr>
              <a:t>cars_models.chassis_num</a:t>
            </a:r>
            <a:r>
              <a:rPr lang="en-US" dirty="0">
                <a:solidFill>
                  <a:schemeClr val="bg1"/>
                </a:solidFill>
              </a:rPr>
              <a:t> = </a:t>
            </a:r>
            <a:r>
              <a:rPr lang="en-US" dirty="0" err="1">
                <a:solidFill>
                  <a:schemeClr val="bg1"/>
                </a:solidFill>
              </a:rPr>
              <a:t>customers_and_cars_model.chassis_num</a:t>
            </a:r>
            <a:endParaRPr lang="en-US" dirty="0">
              <a:solidFill>
                <a:schemeClr val="bg1"/>
              </a:solidFill>
            </a:endParaRPr>
          </a:p>
          <a:p>
            <a:pPr marL="0" indent="0" algn="l">
              <a:buNone/>
            </a:pPr>
            <a:r>
              <a:rPr lang="en-US" dirty="0">
                <a:solidFill>
                  <a:schemeClr val="bg1"/>
                </a:solidFill>
              </a:rPr>
              <a:t>GROUP BY </a:t>
            </a:r>
            <a:r>
              <a:rPr lang="en-US" dirty="0" err="1">
                <a:solidFill>
                  <a:schemeClr val="bg1"/>
                </a:solidFill>
              </a:rPr>
              <a:t>model_name</a:t>
            </a:r>
            <a:endParaRPr lang="en-US" dirty="0">
              <a:solidFill>
                <a:schemeClr val="bg1"/>
              </a:solidFill>
            </a:endParaRPr>
          </a:p>
          <a:p>
            <a:pPr marL="0" indent="0" algn="l">
              <a:buNone/>
            </a:pPr>
            <a:r>
              <a:rPr lang="he-IL" sz="2000" dirty="0">
                <a:solidFill>
                  <a:schemeClr val="bg1"/>
                </a:solidFill>
              </a:rPr>
              <a:t>הסבר על השאילתה : השאילתה מחזירה את כמות הרכבים שנבחרו עד היום בכל ההיסטוריה ע"י לקוחות קודמים באמצעות קיבוץ שם הרכב.</a:t>
            </a:r>
          </a:p>
          <a:p>
            <a:pPr marL="0" indent="0" algn="l">
              <a:buNone/>
            </a:pPr>
            <a:endParaRPr lang="en-US" dirty="0">
              <a:solidFill>
                <a:schemeClr val="bg1"/>
              </a:solidFill>
            </a:endParaRPr>
          </a:p>
          <a:p>
            <a:pPr marL="0" indent="0" algn="l">
              <a:buNone/>
            </a:pPr>
            <a:r>
              <a:rPr lang="en-US" dirty="0">
                <a:solidFill>
                  <a:schemeClr val="bg1"/>
                </a:solidFill>
              </a:rPr>
              <a:t>5</a:t>
            </a:r>
            <a:r>
              <a:rPr lang="en-US" sz="2000" dirty="0">
                <a:solidFill>
                  <a:schemeClr val="bg1"/>
                </a:solidFill>
              </a:rPr>
              <a:t>. SELECT avg(</a:t>
            </a:r>
            <a:r>
              <a:rPr lang="en-US" sz="2000" dirty="0" err="1">
                <a:solidFill>
                  <a:schemeClr val="bg1"/>
                </a:solidFill>
              </a:rPr>
              <a:t>max_budget</a:t>
            </a:r>
            <a:r>
              <a:rPr lang="en-US" sz="2000" dirty="0">
                <a:solidFill>
                  <a:schemeClr val="bg1"/>
                </a:solidFill>
              </a:rPr>
              <a:t>) , </a:t>
            </a:r>
            <a:r>
              <a:rPr lang="en-US" sz="2000" dirty="0" err="1">
                <a:solidFill>
                  <a:schemeClr val="bg1"/>
                </a:solidFill>
              </a:rPr>
              <a:t>position_in_work</a:t>
            </a:r>
            <a:endParaRPr lang="en-US" sz="2000" dirty="0">
              <a:solidFill>
                <a:schemeClr val="bg1"/>
              </a:solidFill>
            </a:endParaRPr>
          </a:p>
          <a:p>
            <a:pPr marL="0" indent="0" algn="l">
              <a:buNone/>
            </a:pPr>
            <a:r>
              <a:rPr lang="en-US" sz="2000" dirty="0">
                <a:solidFill>
                  <a:schemeClr val="bg1"/>
                </a:solidFill>
              </a:rPr>
              <a:t>FROM customers</a:t>
            </a:r>
          </a:p>
          <a:p>
            <a:pPr marL="0" indent="0" algn="l">
              <a:buNone/>
            </a:pPr>
            <a:r>
              <a:rPr lang="en-US" sz="2000" dirty="0">
                <a:solidFill>
                  <a:schemeClr val="bg1"/>
                </a:solidFill>
              </a:rPr>
              <a:t>GROUP BY </a:t>
            </a:r>
            <a:r>
              <a:rPr lang="en-US" sz="2000" dirty="0" err="1">
                <a:solidFill>
                  <a:schemeClr val="bg1"/>
                </a:solidFill>
              </a:rPr>
              <a:t>position_in_work</a:t>
            </a:r>
            <a:endParaRPr lang="en-US" sz="2000" dirty="0">
              <a:solidFill>
                <a:schemeClr val="bg1"/>
              </a:solidFill>
            </a:endParaRPr>
          </a:p>
          <a:p>
            <a:pPr marL="0" indent="0">
              <a:buNone/>
            </a:pPr>
            <a:r>
              <a:rPr lang="he-IL" sz="2000" dirty="0">
                <a:solidFill>
                  <a:schemeClr val="bg1"/>
                </a:solidFill>
              </a:rPr>
              <a:t>הסבר על השאילתה : השאילתה מחזירה את ממוצע תקציבי הלקוחות בצורת קיבוץ ע"פ תפקיד הלקוח.</a:t>
            </a:r>
          </a:p>
          <a:p>
            <a:pPr marL="0" indent="0" algn="l" rtl="0">
              <a:buNone/>
            </a:pPr>
            <a:r>
              <a:rPr lang="he-IL" sz="2000" dirty="0">
                <a:solidFill>
                  <a:schemeClr val="bg1"/>
                </a:solidFill>
              </a:rPr>
              <a:t> 6</a:t>
            </a:r>
            <a:r>
              <a:rPr lang="en-US" sz="2000" dirty="0">
                <a:solidFill>
                  <a:schemeClr val="bg1"/>
                </a:solidFill>
              </a:rPr>
              <a:t>. SELECT id , status</a:t>
            </a:r>
          </a:p>
          <a:p>
            <a:pPr marL="0" indent="0" algn="l" rtl="0">
              <a:buNone/>
            </a:pPr>
            <a:r>
              <a:rPr lang="en-US" sz="2000" dirty="0">
                <a:solidFill>
                  <a:schemeClr val="bg1"/>
                </a:solidFill>
              </a:rPr>
              <a:t>FROM customers</a:t>
            </a:r>
          </a:p>
          <a:p>
            <a:pPr marL="0" indent="0" algn="l" rtl="0">
              <a:buNone/>
            </a:pPr>
            <a:r>
              <a:rPr lang="en-US" sz="2000" dirty="0">
                <a:solidFill>
                  <a:schemeClr val="bg1"/>
                </a:solidFill>
              </a:rPr>
              <a:t>WHERE status NOT IN(SELECT status FROM customers WHERE status = 'single')</a:t>
            </a:r>
          </a:p>
          <a:p>
            <a:pPr marL="0" indent="0" algn="l" rtl="0">
              <a:buNone/>
            </a:pPr>
            <a:endParaRPr lang="en-US" sz="2000" dirty="0">
              <a:solidFill>
                <a:schemeClr val="bg1"/>
              </a:solidFill>
            </a:endParaRPr>
          </a:p>
          <a:p>
            <a:pPr marL="0" indent="0" algn="r">
              <a:buNone/>
            </a:pPr>
            <a:r>
              <a:rPr lang="he-IL" sz="2000" dirty="0">
                <a:solidFill>
                  <a:schemeClr val="bg1"/>
                </a:solidFill>
              </a:rPr>
              <a:t>הסבר על השאילתה : השאילתה מציגה את הלקוחות שהסטטוס שלהם הוא לא רווק.</a:t>
            </a:r>
          </a:p>
          <a:p>
            <a:pPr marL="0" indent="0" algn="l" rtl="0">
              <a:buNone/>
            </a:pPr>
            <a:endParaRPr lang="he-IL" sz="2000" dirty="0">
              <a:solidFill>
                <a:schemeClr val="bg1"/>
              </a:solidFill>
            </a:endParaRPr>
          </a:p>
        </p:txBody>
      </p:sp>
    </p:spTree>
    <p:extLst>
      <p:ext uri="{BB962C8B-B14F-4D97-AF65-F5344CB8AC3E}">
        <p14:creationId xmlns:p14="http://schemas.microsoft.com/office/powerpoint/2010/main" val="20102589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248279E-DE41-466B-964D-89A5A1E02636}"/>
              </a:ext>
            </a:extLst>
          </p:cNvPr>
          <p:cNvSpPr>
            <a:spLocks noGrp="1"/>
          </p:cNvSpPr>
          <p:nvPr>
            <p:ph type="title"/>
          </p:nvPr>
        </p:nvSpPr>
        <p:spPr>
          <a:xfrm>
            <a:off x="1952625" y="-208998"/>
            <a:ext cx="9448800" cy="875747"/>
          </a:xfrm>
        </p:spPr>
        <p:txBody>
          <a:bodyPr/>
          <a:lstStyle/>
          <a:p>
            <a:pPr algn="ctr"/>
            <a:r>
              <a:rPr lang="he-IL" b="1" u="sng" dirty="0">
                <a:solidFill>
                  <a:schemeClr val="bg1"/>
                </a:solidFill>
              </a:rPr>
              <a:t>המשך שאילתות בקוד </a:t>
            </a:r>
            <a:r>
              <a:rPr lang="en-US" b="1" u="sng" dirty="0">
                <a:solidFill>
                  <a:schemeClr val="bg1"/>
                </a:solidFill>
              </a:rPr>
              <a:t>SQL</a:t>
            </a:r>
            <a:endParaRPr lang="he-IL" dirty="0">
              <a:solidFill>
                <a:schemeClr val="bg1"/>
              </a:solidFill>
            </a:endParaRPr>
          </a:p>
        </p:txBody>
      </p:sp>
      <p:sp>
        <p:nvSpPr>
          <p:cNvPr id="3" name="מציין מיקום תוכן 2">
            <a:extLst>
              <a:ext uri="{FF2B5EF4-FFF2-40B4-BE49-F238E27FC236}">
                <a16:creationId xmlns:a16="http://schemas.microsoft.com/office/drawing/2014/main" id="{8E5BA708-CA5B-4EB1-A41C-A49CA5789F53}"/>
              </a:ext>
            </a:extLst>
          </p:cNvPr>
          <p:cNvSpPr>
            <a:spLocks noGrp="1"/>
          </p:cNvSpPr>
          <p:nvPr>
            <p:ph idx="1"/>
          </p:nvPr>
        </p:nvSpPr>
        <p:spPr>
          <a:xfrm>
            <a:off x="295275" y="295275"/>
            <a:ext cx="10525126" cy="7096125"/>
          </a:xfrm>
        </p:spPr>
        <p:txBody>
          <a:bodyPr>
            <a:noAutofit/>
          </a:bodyPr>
          <a:lstStyle/>
          <a:p>
            <a:pPr marL="0" indent="0" algn="l" rtl="0">
              <a:buNone/>
            </a:pPr>
            <a:r>
              <a:rPr lang="en-US" sz="1600" dirty="0">
                <a:solidFill>
                  <a:schemeClr val="bg1"/>
                </a:solidFill>
              </a:rPr>
              <a:t>7. SELECT </a:t>
            </a:r>
            <a:r>
              <a:rPr lang="en-US" sz="1600" dirty="0" err="1">
                <a:solidFill>
                  <a:schemeClr val="bg1"/>
                </a:solidFill>
              </a:rPr>
              <a:t>license_from</a:t>
            </a:r>
            <a:r>
              <a:rPr lang="en-US" sz="1600" dirty="0">
                <a:solidFill>
                  <a:schemeClr val="bg1"/>
                </a:solidFill>
              </a:rPr>
              <a:t> , </a:t>
            </a:r>
            <a:r>
              <a:rPr lang="en-US" sz="1600" dirty="0" err="1">
                <a:solidFill>
                  <a:schemeClr val="bg1"/>
                </a:solidFill>
              </a:rPr>
              <a:t>activity_area</a:t>
            </a:r>
            <a:r>
              <a:rPr lang="en-US" sz="1600" dirty="0">
                <a:solidFill>
                  <a:schemeClr val="bg1"/>
                </a:solidFill>
              </a:rPr>
              <a:t> , </a:t>
            </a:r>
            <a:r>
              <a:rPr lang="en-US" sz="1600" dirty="0" err="1">
                <a:solidFill>
                  <a:schemeClr val="bg1"/>
                </a:solidFill>
              </a:rPr>
              <a:t>garage_name</a:t>
            </a:r>
            <a:r>
              <a:rPr lang="en-US" sz="1600" dirty="0">
                <a:solidFill>
                  <a:schemeClr val="bg1"/>
                </a:solidFill>
              </a:rPr>
              <a:t>‏</a:t>
            </a:r>
          </a:p>
          <a:p>
            <a:pPr marL="0" indent="0" algn="l" rtl="0">
              <a:buNone/>
            </a:pPr>
            <a:r>
              <a:rPr lang="en-US" sz="1600" dirty="0">
                <a:solidFill>
                  <a:schemeClr val="bg1"/>
                </a:solidFill>
              </a:rPr>
              <a:t>FROM </a:t>
            </a:r>
            <a:r>
              <a:rPr lang="en-US" sz="1600" dirty="0" err="1">
                <a:solidFill>
                  <a:schemeClr val="bg1"/>
                </a:solidFill>
              </a:rPr>
              <a:t>licensed_garages</a:t>
            </a:r>
            <a:endParaRPr lang="en-US" sz="1600" dirty="0">
              <a:solidFill>
                <a:schemeClr val="bg1"/>
              </a:solidFill>
            </a:endParaRPr>
          </a:p>
          <a:p>
            <a:pPr marL="0" indent="0" algn="l" rtl="0">
              <a:buNone/>
            </a:pPr>
            <a:r>
              <a:rPr lang="en-US" sz="1600" dirty="0">
                <a:solidFill>
                  <a:schemeClr val="bg1"/>
                </a:solidFill>
              </a:rPr>
              <a:t>WHERE </a:t>
            </a:r>
            <a:r>
              <a:rPr lang="en-US" sz="1600" dirty="0" err="1">
                <a:solidFill>
                  <a:schemeClr val="bg1"/>
                </a:solidFill>
              </a:rPr>
              <a:t>activity_area</a:t>
            </a:r>
            <a:r>
              <a:rPr lang="en-US" sz="1600" dirty="0">
                <a:solidFill>
                  <a:schemeClr val="bg1"/>
                </a:solidFill>
              </a:rPr>
              <a:t> NOT IN(SELECT </a:t>
            </a:r>
            <a:r>
              <a:rPr lang="en-US" sz="1600" dirty="0" err="1">
                <a:solidFill>
                  <a:schemeClr val="bg1"/>
                </a:solidFill>
              </a:rPr>
              <a:t>activity_area</a:t>
            </a:r>
            <a:r>
              <a:rPr lang="en-US" sz="1600" dirty="0">
                <a:solidFill>
                  <a:schemeClr val="bg1"/>
                </a:solidFill>
              </a:rPr>
              <a:t> FROM </a:t>
            </a:r>
            <a:r>
              <a:rPr lang="en-US" sz="1600" dirty="0" err="1">
                <a:solidFill>
                  <a:schemeClr val="bg1"/>
                </a:solidFill>
              </a:rPr>
              <a:t>licensed_garages</a:t>
            </a:r>
            <a:r>
              <a:rPr lang="en-US" sz="1600" dirty="0">
                <a:solidFill>
                  <a:schemeClr val="bg1"/>
                </a:solidFill>
              </a:rPr>
              <a:t> WHERE </a:t>
            </a:r>
            <a:r>
              <a:rPr lang="en-US" sz="1600" dirty="0" err="1">
                <a:solidFill>
                  <a:schemeClr val="bg1"/>
                </a:solidFill>
              </a:rPr>
              <a:t>activity_area</a:t>
            </a:r>
            <a:r>
              <a:rPr lang="en-US" sz="1600" dirty="0">
                <a:solidFill>
                  <a:schemeClr val="bg1"/>
                </a:solidFill>
              </a:rPr>
              <a:t> = </a:t>
            </a:r>
            <a:r>
              <a:rPr lang="he-IL" sz="1600" dirty="0">
                <a:solidFill>
                  <a:schemeClr val="bg1"/>
                </a:solidFill>
              </a:rPr>
              <a:t>מרכז‘</a:t>
            </a:r>
            <a:r>
              <a:rPr lang="en-US" sz="1600" dirty="0">
                <a:solidFill>
                  <a:schemeClr val="bg1"/>
                </a:solidFill>
              </a:rPr>
              <a:t>’)</a:t>
            </a:r>
            <a:endParaRPr lang="he-IL" sz="1600" dirty="0">
              <a:solidFill>
                <a:schemeClr val="bg1"/>
              </a:solidFill>
            </a:endParaRPr>
          </a:p>
          <a:p>
            <a:pPr marL="0" indent="0">
              <a:buNone/>
            </a:pPr>
            <a:r>
              <a:rPr lang="he-IL" sz="1600" dirty="0">
                <a:solidFill>
                  <a:schemeClr val="bg1"/>
                </a:solidFill>
              </a:rPr>
              <a:t>הסבר על השאילתה : השאילתה מציגה את שמות המוסכים המורשים שלא פועלים באזור המרכז</a:t>
            </a:r>
          </a:p>
          <a:p>
            <a:pPr marL="0" indent="0" algn="l" rtl="0">
              <a:buNone/>
            </a:pPr>
            <a:r>
              <a:rPr lang="en-US" sz="1600" dirty="0">
                <a:solidFill>
                  <a:schemeClr val="bg1"/>
                </a:solidFill>
              </a:rPr>
              <a:t>8. SELECT count(year) , year</a:t>
            </a:r>
          </a:p>
          <a:p>
            <a:pPr marL="0" indent="0" algn="l" rtl="0">
              <a:buNone/>
            </a:pPr>
            <a:r>
              <a:rPr lang="en-US" sz="1600" dirty="0">
                <a:solidFill>
                  <a:schemeClr val="bg1"/>
                </a:solidFill>
              </a:rPr>
              <a:t>FROM </a:t>
            </a:r>
            <a:r>
              <a:rPr lang="en-US" sz="1600" dirty="0" err="1">
                <a:solidFill>
                  <a:schemeClr val="bg1"/>
                </a:solidFill>
              </a:rPr>
              <a:t>cars_models</a:t>
            </a:r>
            <a:endParaRPr lang="en-US" sz="1600" dirty="0">
              <a:solidFill>
                <a:schemeClr val="bg1"/>
              </a:solidFill>
            </a:endParaRPr>
          </a:p>
          <a:p>
            <a:pPr marL="0" indent="0" algn="l" rtl="0">
              <a:buNone/>
            </a:pPr>
            <a:r>
              <a:rPr lang="en-US" sz="1600" dirty="0">
                <a:solidFill>
                  <a:schemeClr val="bg1"/>
                </a:solidFill>
              </a:rPr>
              <a:t>GROUP BY </a:t>
            </a:r>
            <a:r>
              <a:rPr lang="en-US" sz="1600" dirty="0" err="1">
                <a:solidFill>
                  <a:schemeClr val="bg1"/>
                </a:solidFill>
              </a:rPr>
              <a:t>cars_models.year</a:t>
            </a:r>
            <a:r>
              <a:rPr lang="en-US" sz="1600" dirty="0">
                <a:solidFill>
                  <a:schemeClr val="bg1"/>
                </a:solidFill>
              </a:rPr>
              <a:t> </a:t>
            </a:r>
            <a:endParaRPr lang="he-IL" sz="1600" dirty="0">
              <a:solidFill>
                <a:schemeClr val="bg1"/>
              </a:solidFill>
            </a:endParaRPr>
          </a:p>
          <a:p>
            <a:pPr marL="0" indent="0">
              <a:buNone/>
            </a:pPr>
            <a:r>
              <a:rPr lang="he-IL" sz="1600" dirty="0">
                <a:solidFill>
                  <a:schemeClr val="bg1"/>
                </a:solidFill>
              </a:rPr>
              <a:t>הסבר על השאילתה : השאילתה מציגה את מספר הרכבים הקיימים במערכת לפי שנת הרכב.</a:t>
            </a:r>
          </a:p>
          <a:p>
            <a:pPr marL="0" indent="0">
              <a:buNone/>
            </a:pPr>
            <a:r>
              <a:rPr lang="he-IL" sz="1600" dirty="0">
                <a:solidFill>
                  <a:schemeClr val="bg1"/>
                </a:solidFill>
              </a:rPr>
              <a:t> </a:t>
            </a:r>
            <a:endParaRPr lang="en-US" sz="1600" dirty="0">
              <a:solidFill>
                <a:schemeClr val="bg1"/>
              </a:solidFill>
            </a:endParaRPr>
          </a:p>
          <a:p>
            <a:pPr marL="0" indent="0" algn="l" rtl="0">
              <a:buNone/>
            </a:pPr>
            <a:r>
              <a:rPr lang="en-US" sz="1600" dirty="0">
                <a:solidFill>
                  <a:schemeClr val="bg1"/>
                </a:solidFill>
              </a:rPr>
              <a:t>9.SELECT DISTINCT  </a:t>
            </a:r>
            <a:r>
              <a:rPr lang="en-US" sz="1600" dirty="0" err="1">
                <a:solidFill>
                  <a:schemeClr val="bg1"/>
                </a:solidFill>
              </a:rPr>
              <a:t>cars_models.model_name</a:t>
            </a:r>
            <a:r>
              <a:rPr lang="en-US" sz="1600" dirty="0">
                <a:solidFill>
                  <a:schemeClr val="bg1"/>
                </a:solidFill>
              </a:rPr>
              <a:t> , </a:t>
            </a:r>
            <a:r>
              <a:rPr lang="en-US" sz="1600" dirty="0" err="1">
                <a:solidFill>
                  <a:schemeClr val="bg1"/>
                </a:solidFill>
              </a:rPr>
              <a:t>cars_models.price</a:t>
            </a:r>
            <a:r>
              <a:rPr lang="en-US" sz="1600" dirty="0">
                <a:solidFill>
                  <a:schemeClr val="bg1"/>
                </a:solidFill>
              </a:rPr>
              <a:t> , </a:t>
            </a:r>
            <a:r>
              <a:rPr lang="en-US" sz="1600" dirty="0" err="1">
                <a:solidFill>
                  <a:schemeClr val="bg1"/>
                </a:solidFill>
              </a:rPr>
              <a:t>cars_models.year</a:t>
            </a:r>
            <a:r>
              <a:rPr lang="en-US" sz="1600" dirty="0">
                <a:solidFill>
                  <a:schemeClr val="bg1"/>
                </a:solidFill>
              </a:rPr>
              <a:t> , </a:t>
            </a:r>
            <a:r>
              <a:rPr lang="en-US" sz="1600" dirty="0" err="1">
                <a:solidFill>
                  <a:schemeClr val="bg1"/>
                </a:solidFill>
              </a:rPr>
              <a:t>cars_models.finish_level</a:t>
            </a:r>
            <a:r>
              <a:rPr lang="en-US" sz="1600" dirty="0">
                <a:solidFill>
                  <a:schemeClr val="bg1"/>
                </a:solidFill>
              </a:rPr>
              <a:t> , </a:t>
            </a:r>
            <a:r>
              <a:rPr lang="en-US" sz="1600" dirty="0" err="1">
                <a:solidFill>
                  <a:schemeClr val="bg1"/>
                </a:solidFill>
              </a:rPr>
              <a:t>cars_models.Intercity_fuel_consumption</a:t>
            </a:r>
            <a:r>
              <a:rPr lang="en-US" sz="1600" dirty="0">
                <a:solidFill>
                  <a:schemeClr val="bg1"/>
                </a:solidFill>
              </a:rPr>
              <a:t> , </a:t>
            </a:r>
            <a:r>
              <a:rPr lang="en-US" sz="1600" dirty="0" err="1">
                <a:solidFill>
                  <a:schemeClr val="bg1"/>
                </a:solidFill>
              </a:rPr>
              <a:t>cars_models.urban_fuel_consumption</a:t>
            </a:r>
            <a:endParaRPr lang="en-US" sz="1600" dirty="0">
              <a:solidFill>
                <a:schemeClr val="bg1"/>
              </a:solidFill>
            </a:endParaRPr>
          </a:p>
          <a:p>
            <a:pPr marL="0" indent="0" algn="l" rtl="0">
              <a:buNone/>
            </a:pPr>
            <a:r>
              <a:rPr lang="en-US" sz="1600" dirty="0">
                <a:solidFill>
                  <a:schemeClr val="bg1"/>
                </a:solidFill>
              </a:rPr>
              <a:t>FROM </a:t>
            </a:r>
            <a:r>
              <a:rPr lang="en-US" sz="1600" dirty="0" err="1">
                <a:solidFill>
                  <a:schemeClr val="bg1"/>
                </a:solidFill>
              </a:rPr>
              <a:t>cars_models</a:t>
            </a:r>
            <a:r>
              <a:rPr lang="en-US" sz="1600" dirty="0">
                <a:solidFill>
                  <a:schemeClr val="bg1"/>
                </a:solidFill>
              </a:rPr>
              <a:t> </a:t>
            </a:r>
          </a:p>
          <a:p>
            <a:pPr marL="0" indent="0" algn="l" rtl="0">
              <a:buNone/>
            </a:pPr>
            <a:r>
              <a:rPr lang="en-US" sz="1600" dirty="0">
                <a:solidFill>
                  <a:schemeClr val="bg1"/>
                </a:solidFill>
              </a:rPr>
              <a:t>JOIN </a:t>
            </a:r>
            <a:r>
              <a:rPr lang="en-US" sz="1600" dirty="0" err="1">
                <a:solidFill>
                  <a:schemeClr val="bg1"/>
                </a:solidFill>
              </a:rPr>
              <a:t>customers_and_cars_model</a:t>
            </a:r>
            <a:r>
              <a:rPr lang="en-US" sz="1600" dirty="0">
                <a:solidFill>
                  <a:schemeClr val="bg1"/>
                </a:solidFill>
              </a:rPr>
              <a:t> ON </a:t>
            </a:r>
            <a:r>
              <a:rPr lang="en-US" sz="1600" dirty="0" err="1">
                <a:solidFill>
                  <a:schemeClr val="bg1"/>
                </a:solidFill>
              </a:rPr>
              <a:t>cars_models.chassis_num</a:t>
            </a:r>
            <a:r>
              <a:rPr lang="en-US" sz="1600" dirty="0">
                <a:solidFill>
                  <a:schemeClr val="bg1"/>
                </a:solidFill>
              </a:rPr>
              <a:t> = </a:t>
            </a:r>
            <a:r>
              <a:rPr lang="en-US" sz="1600" dirty="0" err="1">
                <a:solidFill>
                  <a:schemeClr val="bg1"/>
                </a:solidFill>
              </a:rPr>
              <a:t>customers_and_cars_model.chassis_num</a:t>
            </a:r>
            <a:r>
              <a:rPr lang="en-US" sz="1600" dirty="0">
                <a:solidFill>
                  <a:schemeClr val="bg1"/>
                </a:solidFill>
              </a:rPr>
              <a:t>  JOIN customers ON customers.id</a:t>
            </a:r>
          </a:p>
          <a:p>
            <a:pPr marL="0" indent="0" algn="l" rtl="0">
              <a:buNone/>
            </a:pPr>
            <a:r>
              <a:rPr lang="en-US" sz="1600" dirty="0">
                <a:solidFill>
                  <a:schemeClr val="bg1"/>
                </a:solidFill>
              </a:rPr>
              <a:t>WHERE </a:t>
            </a:r>
            <a:r>
              <a:rPr lang="en-US" sz="1600" dirty="0" err="1">
                <a:solidFill>
                  <a:schemeClr val="bg1"/>
                </a:solidFill>
              </a:rPr>
              <a:t>customers.status</a:t>
            </a:r>
            <a:r>
              <a:rPr lang="en-US" sz="1600" dirty="0">
                <a:solidFill>
                  <a:schemeClr val="bg1"/>
                </a:solidFill>
              </a:rPr>
              <a:t> = 'single' AND </a:t>
            </a:r>
            <a:r>
              <a:rPr lang="en-US" sz="1600" dirty="0" err="1">
                <a:solidFill>
                  <a:schemeClr val="bg1"/>
                </a:solidFill>
              </a:rPr>
              <a:t>customers.age</a:t>
            </a:r>
            <a:r>
              <a:rPr lang="en-US" sz="1600" dirty="0">
                <a:solidFill>
                  <a:schemeClr val="bg1"/>
                </a:solidFill>
              </a:rPr>
              <a:t> &gt; 27 AND </a:t>
            </a:r>
            <a:r>
              <a:rPr lang="en-US" sz="1600" dirty="0" err="1">
                <a:solidFill>
                  <a:schemeClr val="bg1"/>
                </a:solidFill>
              </a:rPr>
              <a:t>cars_models.price</a:t>
            </a:r>
            <a:r>
              <a:rPr lang="en-US" sz="1600" dirty="0">
                <a:solidFill>
                  <a:schemeClr val="bg1"/>
                </a:solidFill>
              </a:rPr>
              <a:t> &lt;= 150000 </a:t>
            </a:r>
          </a:p>
          <a:p>
            <a:pPr marL="0" indent="0" algn="l" rtl="0">
              <a:buNone/>
            </a:pPr>
            <a:endParaRPr lang="en-US" sz="1600" dirty="0">
              <a:solidFill>
                <a:schemeClr val="bg1"/>
              </a:solidFill>
            </a:endParaRPr>
          </a:p>
          <a:p>
            <a:pPr marL="0" indent="0">
              <a:buNone/>
            </a:pPr>
            <a:r>
              <a:rPr lang="he-IL" sz="1600" dirty="0">
                <a:solidFill>
                  <a:schemeClr val="bg1"/>
                </a:solidFill>
              </a:rPr>
              <a:t>הסבר על השאילתה הלקוח מזין את פרטיו וע"פ הפרטים שהוזנו נחזיר לו את רשימת הרכבים שיתאימו </a:t>
            </a:r>
            <a:r>
              <a:rPr lang="he-IL" sz="1600" dirty="0" err="1">
                <a:solidFill>
                  <a:schemeClr val="bg1"/>
                </a:solidFill>
              </a:rPr>
              <a:t>לפרופילו</a:t>
            </a:r>
            <a:r>
              <a:rPr lang="he-IL" sz="1600" dirty="0">
                <a:solidFill>
                  <a:schemeClr val="bg1"/>
                </a:solidFill>
              </a:rPr>
              <a:t> שהוא תיאר קודם</a:t>
            </a:r>
            <a:r>
              <a:rPr lang="he-IL" sz="1600" b="0" i="0" u="none" strike="noStrike" baseline="0" dirty="0">
                <a:solidFill>
                  <a:schemeClr val="bg1"/>
                </a:solidFill>
                <a:latin typeface="Arial" panose="020B0604020202020204" pitchFamily="34" charset="0"/>
              </a:rPr>
              <a:t>.</a:t>
            </a:r>
          </a:p>
          <a:p>
            <a:pPr marL="0" indent="0" algn="l">
              <a:buNone/>
            </a:pPr>
            <a:endParaRPr lang="he-IL" sz="1600" dirty="0">
              <a:solidFill>
                <a:schemeClr val="bg1"/>
              </a:solidFill>
            </a:endParaRPr>
          </a:p>
          <a:p>
            <a:pPr marL="0" indent="0" algn="l">
              <a:buNone/>
            </a:pPr>
            <a:endParaRPr lang="he-IL" sz="1600" dirty="0">
              <a:solidFill>
                <a:schemeClr val="bg1"/>
              </a:solidFill>
            </a:endParaRPr>
          </a:p>
        </p:txBody>
      </p:sp>
    </p:spTree>
    <p:extLst>
      <p:ext uri="{BB962C8B-B14F-4D97-AF65-F5344CB8AC3E}">
        <p14:creationId xmlns:p14="http://schemas.microsoft.com/office/powerpoint/2010/main" val="32344369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18AD12-DBAD-43EC-9DF9-CE1B7FEC8D2A}"/>
              </a:ext>
            </a:extLst>
          </p:cNvPr>
          <p:cNvSpPr>
            <a:spLocks noGrp="1"/>
          </p:cNvSpPr>
          <p:nvPr>
            <p:ph type="title"/>
          </p:nvPr>
        </p:nvSpPr>
        <p:spPr>
          <a:xfrm>
            <a:off x="1209675" y="-321507"/>
            <a:ext cx="10515600" cy="960241"/>
          </a:xfrm>
        </p:spPr>
        <p:txBody>
          <a:bodyPr>
            <a:normAutofit/>
          </a:bodyPr>
          <a:lstStyle/>
          <a:p>
            <a:pPr algn="ctr"/>
            <a:r>
              <a:rPr lang="he-IL" sz="3200" b="1" u="sng" dirty="0">
                <a:solidFill>
                  <a:schemeClr val="bg1"/>
                </a:solidFill>
              </a:rPr>
              <a:t>תהליך האופטימיזציה</a:t>
            </a:r>
          </a:p>
        </p:txBody>
      </p:sp>
      <p:sp>
        <p:nvSpPr>
          <p:cNvPr id="3" name="מציין מיקום תוכן 2">
            <a:extLst>
              <a:ext uri="{FF2B5EF4-FFF2-40B4-BE49-F238E27FC236}">
                <a16:creationId xmlns:a16="http://schemas.microsoft.com/office/drawing/2014/main" id="{BAC651C9-A08D-44EC-B277-18279593EA75}"/>
              </a:ext>
            </a:extLst>
          </p:cNvPr>
          <p:cNvSpPr>
            <a:spLocks noGrp="1"/>
          </p:cNvSpPr>
          <p:nvPr>
            <p:ph idx="1"/>
          </p:nvPr>
        </p:nvSpPr>
        <p:spPr>
          <a:xfrm>
            <a:off x="952500" y="409575"/>
            <a:ext cx="11163299" cy="5572125"/>
          </a:xfrm>
        </p:spPr>
        <p:txBody>
          <a:bodyPr>
            <a:noAutofit/>
          </a:bodyPr>
          <a:lstStyle/>
          <a:p>
            <a:pPr marL="0" indent="0">
              <a:buNone/>
            </a:pPr>
            <a:r>
              <a:rPr lang="he-IL" dirty="0">
                <a:solidFill>
                  <a:schemeClr val="bg1"/>
                </a:solidFill>
              </a:rPr>
              <a:t>האופטימיזציה בשאילתות נעשתה באמצעות שני היבטים , יצירת </a:t>
            </a:r>
            <a:r>
              <a:rPr lang="he-IL" b="1" dirty="0">
                <a:solidFill>
                  <a:schemeClr val="bg1"/>
                </a:solidFill>
              </a:rPr>
              <a:t>אינדקסים</a:t>
            </a:r>
            <a:r>
              <a:rPr lang="he-IL" dirty="0">
                <a:solidFill>
                  <a:schemeClr val="bg1"/>
                </a:solidFill>
              </a:rPr>
              <a:t> ותצוגת </a:t>
            </a:r>
            <a:r>
              <a:rPr lang="en-US" b="1" dirty="0">
                <a:solidFill>
                  <a:schemeClr val="bg1"/>
                </a:solidFill>
              </a:rPr>
              <a:t>EXPLAIN</a:t>
            </a:r>
            <a:r>
              <a:rPr lang="he-IL" dirty="0">
                <a:solidFill>
                  <a:schemeClr val="bg1"/>
                </a:solidFill>
              </a:rPr>
              <a:t> בצורה ויזואלית – </a:t>
            </a:r>
            <a:r>
              <a:rPr lang="he-IL" dirty="0" err="1">
                <a:solidFill>
                  <a:schemeClr val="bg1"/>
                </a:solidFill>
              </a:rPr>
              <a:t>תרשימית</a:t>
            </a:r>
            <a:r>
              <a:rPr lang="he-IL" dirty="0">
                <a:solidFill>
                  <a:schemeClr val="bg1"/>
                </a:solidFill>
              </a:rPr>
              <a:t> שבה נציג את השיפורים שהתבצעו בשאילתה כתוצאה מיצירת האינדקסים.</a:t>
            </a:r>
            <a:br>
              <a:rPr lang="en-US" dirty="0">
                <a:solidFill>
                  <a:schemeClr val="bg1"/>
                </a:solidFill>
              </a:rPr>
            </a:br>
            <a:r>
              <a:rPr lang="he-IL" dirty="0">
                <a:solidFill>
                  <a:schemeClr val="bg1"/>
                </a:solidFill>
              </a:rPr>
              <a:t>בשלב הראשון , יצרנו שני אינדקסים ,</a:t>
            </a:r>
            <a:r>
              <a:rPr lang="he-IL" b="1" dirty="0">
                <a:solidFill>
                  <a:schemeClr val="bg1"/>
                </a:solidFill>
              </a:rPr>
              <a:t> אינדקס ראשון</a:t>
            </a:r>
            <a:r>
              <a:rPr lang="he-IL" dirty="0">
                <a:solidFill>
                  <a:schemeClr val="bg1"/>
                </a:solidFill>
              </a:rPr>
              <a:t> לתפקיד הלקוח בטבלת </a:t>
            </a:r>
            <a:r>
              <a:rPr lang="en-US" dirty="0">
                <a:solidFill>
                  <a:schemeClr val="bg1"/>
                </a:solidFill>
              </a:rPr>
              <a:t>customers</a:t>
            </a:r>
            <a:r>
              <a:rPr lang="he-IL" dirty="0">
                <a:solidFill>
                  <a:schemeClr val="bg1"/>
                </a:solidFill>
              </a:rPr>
              <a:t>, שיכול להיות לה שונות דיי גבוהה בין הלקוחות בתפקידיהם בקריירה שלהם , ולכן ביצענו אינדקס לשדה זה , על מנת לשפר את השאילתה שבה באה לידיי ביטוי התפקיד. </a:t>
            </a:r>
            <a:r>
              <a:rPr lang="he-IL" b="1" dirty="0">
                <a:solidFill>
                  <a:schemeClr val="bg1"/>
                </a:solidFill>
              </a:rPr>
              <a:t>אינדקס שני </a:t>
            </a:r>
            <a:r>
              <a:rPr lang="he-IL" dirty="0">
                <a:solidFill>
                  <a:schemeClr val="bg1"/>
                </a:solidFill>
              </a:rPr>
              <a:t>, יצרנו למחיר הרכב בטבלת </a:t>
            </a:r>
            <a:r>
              <a:rPr lang="en-US" dirty="0" err="1">
                <a:solidFill>
                  <a:schemeClr val="bg1"/>
                </a:solidFill>
              </a:rPr>
              <a:t>cars_models</a:t>
            </a:r>
            <a:r>
              <a:rPr lang="he-IL" dirty="0">
                <a:solidFill>
                  <a:schemeClr val="bg1"/>
                </a:solidFill>
              </a:rPr>
              <a:t> כיוון שיכול להיות שונות גבוהה בין מחירים של רכבים בבסיס הנתונים , בנוסף , יש שימוש במחיר הרכב בשאילתה כדי שנוכל להתאים ללקוח רכבים מתאימים ע"פ התקציב שהוא הזין.</a:t>
            </a:r>
          </a:p>
          <a:p>
            <a:pPr marL="0" indent="0">
              <a:buNone/>
            </a:pPr>
            <a:r>
              <a:rPr lang="he-IL" dirty="0">
                <a:solidFill>
                  <a:schemeClr val="bg1"/>
                </a:solidFill>
              </a:rPr>
              <a:t>ניתן לראות בהשוואה בין שני התרשימים </a:t>
            </a:r>
            <a:r>
              <a:rPr lang="he-IL" dirty="0" err="1">
                <a:solidFill>
                  <a:schemeClr val="bg1"/>
                </a:solidFill>
              </a:rPr>
              <a:t>הויזואלים</a:t>
            </a:r>
            <a:r>
              <a:rPr lang="he-IL" dirty="0">
                <a:solidFill>
                  <a:schemeClr val="bg1"/>
                </a:solidFill>
              </a:rPr>
              <a:t> ובתצוגת </a:t>
            </a:r>
            <a:r>
              <a:rPr lang="en-US" b="1" dirty="0">
                <a:solidFill>
                  <a:schemeClr val="bg1"/>
                </a:solidFill>
              </a:rPr>
              <a:t>EXPLAIN</a:t>
            </a:r>
            <a:r>
              <a:rPr lang="he-IL" dirty="0">
                <a:solidFill>
                  <a:schemeClr val="bg1"/>
                </a:solidFill>
              </a:rPr>
              <a:t> שאחד המלבנים האדומים הפך לירוק והמלבן האדום השני הפך לכתום.</a:t>
            </a:r>
          </a:p>
          <a:p>
            <a:pPr marL="0" indent="0">
              <a:buNone/>
            </a:pPr>
            <a:r>
              <a:rPr lang="he-IL" dirty="0">
                <a:solidFill>
                  <a:schemeClr val="bg1"/>
                </a:solidFill>
              </a:rPr>
              <a:t>בשלב השני , הוספנו לשאילתה תנאי נוסף במשפט ה</a:t>
            </a:r>
            <a:r>
              <a:rPr lang="en-US" dirty="0">
                <a:solidFill>
                  <a:schemeClr val="bg1"/>
                </a:solidFill>
              </a:rPr>
              <a:t>WHERE </a:t>
            </a:r>
            <a:r>
              <a:rPr lang="he-IL" dirty="0">
                <a:solidFill>
                  <a:schemeClr val="bg1"/>
                </a:solidFill>
              </a:rPr>
              <a:t> , שבו תעודת זהות שהלקוח הזין תילקח מטבלה מקשרת בין שני טבלאות שיש בה שני תכונות בלבד </a:t>
            </a:r>
            <a:r>
              <a:rPr lang="he-IL" dirty="0" err="1">
                <a:solidFill>
                  <a:schemeClr val="bg1"/>
                </a:solidFill>
              </a:rPr>
              <a:t>ושניהן</a:t>
            </a:r>
            <a:r>
              <a:rPr lang="he-IL" dirty="0">
                <a:solidFill>
                  <a:schemeClr val="bg1"/>
                </a:solidFill>
              </a:rPr>
              <a:t> מוגדרות כמפתח ראשי , הוספת תנאי זו שיפרה את השאילתה עוד יותר. הוספת ה</a:t>
            </a:r>
            <a:r>
              <a:rPr lang="en-US" dirty="0">
                <a:solidFill>
                  <a:schemeClr val="bg1"/>
                </a:solidFill>
              </a:rPr>
              <a:t>WHERE </a:t>
            </a:r>
            <a:r>
              <a:rPr lang="he-IL" dirty="0">
                <a:solidFill>
                  <a:schemeClr val="bg1"/>
                </a:solidFill>
              </a:rPr>
              <a:t> הורידה את ה</a:t>
            </a:r>
            <a:r>
              <a:rPr lang="en-US" dirty="0">
                <a:solidFill>
                  <a:schemeClr val="bg1"/>
                </a:solidFill>
              </a:rPr>
              <a:t> query cost </a:t>
            </a:r>
            <a:r>
              <a:rPr lang="he-IL" dirty="0">
                <a:solidFill>
                  <a:schemeClr val="bg1"/>
                </a:solidFill>
              </a:rPr>
              <a:t>ל1.24 מ 1.59 , והפכה את המלבן הכתום לירוק ואז כל המלבנים נהיו ירוקים. </a:t>
            </a:r>
          </a:p>
          <a:p>
            <a:pPr marL="0" indent="0" algn="l" rtl="0">
              <a:buNone/>
            </a:pPr>
            <a:br>
              <a:rPr lang="en-US" dirty="0">
                <a:solidFill>
                  <a:schemeClr val="bg1"/>
                </a:solidFill>
              </a:rPr>
            </a:br>
            <a:r>
              <a:rPr lang="he-IL" dirty="0">
                <a:solidFill>
                  <a:schemeClr val="bg1"/>
                </a:solidFill>
              </a:rPr>
              <a:t> </a:t>
            </a:r>
          </a:p>
          <a:p>
            <a:pPr marL="0" indent="0">
              <a:buNone/>
            </a:pPr>
            <a:br>
              <a:rPr lang="en-US" dirty="0">
                <a:solidFill>
                  <a:schemeClr val="bg1"/>
                </a:solidFill>
              </a:rPr>
            </a:br>
            <a:r>
              <a:rPr lang="he-IL" dirty="0">
                <a:solidFill>
                  <a:schemeClr val="bg1"/>
                </a:solidFill>
              </a:rPr>
              <a:t> </a:t>
            </a:r>
          </a:p>
        </p:txBody>
      </p:sp>
      <p:pic>
        <p:nvPicPr>
          <p:cNvPr id="5" name="תמונה 4">
            <a:extLst>
              <a:ext uri="{FF2B5EF4-FFF2-40B4-BE49-F238E27FC236}">
                <a16:creationId xmlns:a16="http://schemas.microsoft.com/office/drawing/2014/main" id="{13D9F77F-8C64-4E4F-BD58-660B3DAE1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25" y="4563544"/>
            <a:ext cx="4295775" cy="2294456"/>
          </a:xfrm>
          <a:prstGeom prst="rect">
            <a:avLst/>
          </a:prstGeom>
        </p:spPr>
      </p:pic>
      <p:pic>
        <p:nvPicPr>
          <p:cNvPr id="7" name="תמונה 6">
            <a:extLst>
              <a:ext uri="{FF2B5EF4-FFF2-40B4-BE49-F238E27FC236}">
                <a16:creationId xmlns:a16="http://schemas.microsoft.com/office/drawing/2014/main" id="{CE8E0F1C-4043-4110-8146-ADDD77376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5" y="4563545"/>
            <a:ext cx="4110606" cy="2294455"/>
          </a:xfrm>
          <a:prstGeom prst="rect">
            <a:avLst/>
          </a:prstGeom>
        </p:spPr>
      </p:pic>
      <p:sp>
        <p:nvSpPr>
          <p:cNvPr id="8" name="תיבת טקסט 7">
            <a:extLst>
              <a:ext uri="{FF2B5EF4-FFF2-40B4-BE49-F238E27FC236}">
                <a16:creationId xmlns:a16="http://schemas.microsoft.com/office/drawing/2014/main" id="{24CA84E9-5382-4924-AF68-177366C4FA1E}"/>
              </a:ext>
            </a:extLst>
          </p:cNvPr>
          <p:cNvSpPr txBox="1"/>
          <p:nvPr/>
        </p:nvSpPr>
        <p:spPr>
          <a:xfrm>
            <a:off x="7898288" y="4852203"/>
            <a:ext cx="2367280" cy="369332"/>
          </a:xfrm>
          <a:prstGeom prst="rect">
            <a:avLst/>
          </a:prstGeom>
          <a:noFill/>
        </p:spPr>
        <p:txBody>
          <a:bodyPr wrap="square" rtlCol="1">
            <a:spAutoFit/>
          </a:bodyPr>
          <a:lstStyle/>
          <a:p>
            <a:r>
              <a:rPr lang="he-IL" u="sng" dirty="0">
                <a:solidFill>
                  <a:schemeClr val="bg1"/>
                </a:solidFill>
              </a:rPr>
              <a:t>לפני </a:t>
            </a:r>
            <a:r>
              <a:rPr lang="he-IL" u="sng" dirty="0" err="1">
                <a:solidFill>
                  <a:schemeClr val="bg1"/>
                </a:solidFill>
              </a:rPr>
              <a:t>האינדקזציה</a:t>
            </a:r>
            <a:r>
              <a:rPr lang="he-IL" u="sng" dirty="0">
                <a:solidFill>
                  <a:schemeClr val="bg1"/>
                </a:solidFill>
              </a:rPr>
              <a:t> </a:t>
            </a:r>
            <a:r>
              <a:rPr lang="he-IL" dirty="0">
                <a:solidFill>
                  <a:schemeClr val="bg1"/>
                </a:solidFill>
              </a:rPr>
              <a:t>:</a:t>
            </a:r>
          </a:p>
        </p:txBody>
      </p:sp>
      <p:sp>
        <p:nvSpPr>
          <p:cNvPr id="9" name="תיבת טקסט 8">
            <a:extLst>
              <a:ext uri="{FF2B5EF4-FFF2-40B4-BE49-F238E27FC236}">
                <a16:creationId xmlns:a16="http://schemas.microsoft.com/office/drawing/2014/main" id="{CB7D815C-9DA2-43A7-BF6D-4E6A20077276}"/>
              </a:ext>
            </a:extLst>
          </p:cNvPr>
          <p:cNvSpPr txBox="1"/>
          <p:nvPr/>
        </p:nvSpPr>
        <p:spPr>
          <a:xfrm>
            <a:off x="-221141" y="4772075"/>
            <a:ext cx="2052321" cy="646331"/>
          </a:xfrm>
          <a:prstGeom prst="rect">
            <a:avLst/>
          </a:prstGeom>
          <a:noFill/>
        </p:spPr>
        <p:txBody>
          <a:bodyPr wrap="square" rtlCol="1">
            <a:spAutoFit/>
          </a:bodyPr>
          <a:lstStyle/>
          <a:p>
            <a:r>
              <a:rPr lang="he-IL" u="sng" dirty="0">
                <a:solidFill>
                  <a:schemeClr val="bg1"/>
                </a:solidFill>
              </a:rPr>
              <a:t>לאחר </a:t>
            </a:r>
            <a:r>
              <a:rPr lang="he-IL" u="sng" dirty="0" err="1">
                <a:solidFill>
                  <a:schemeClr val="bg1"/>
                </a:solidFill>
              </a:rPr>
              <a:t>האינדקזציה</a:t>
            </a:r>
            <a:r>
              <a:rPr lang="he-IL" u="sng" dirty="0">
                <a:solidFill>
                  <a:schemeClr val="bg1"/>
                </a:solidFill>
              </a:rPr>
              <a:t> ולאחר ה</a:t>
            </a:r>
            <a:r>
              <a:rPr lang="en-US" u="sng" dirty="0">
                <a:solidFill>
                  <a:schemeClr val="bg1"/>
                </a:solidFill>
              </a:rPr>
              <a:t>WHERE</a:t>
            </a:r>
            <a:r>
              <a:rPr lang="he-IL" u="sng" dirty="0">
                <a:solidFill>
                  <a:schemeClr val="bg1"/>
                </a:solidFill>
              </a:rPr>
              <a:t> :</a:t>
            </a:r>
          </a:p>
        </p:txBody>
      </p:sp>
      <p:pic>
        <p:nvPicPr>
          <p:cNvPr id="6" name="תמונה 5">
            <a:extLst>
              <a:ext uri="{FF2B5EF4-FFF2-40B4-BE49-F238E27FC236}">
                <a16:creationId xmlns:a16="http://schemas.microsoft.com/office/drawing/2014/main" id="{FFA17A0A-E0FE-440E-A23C-CA349F34C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862" y="4563545"/>
            <a:ext cx="4486275" cy="2455781"/>
          </a:xfrm>
          <a:prstGeom prst="rect">
            <a:avLst/>
          </a:prstGeom>
        </p:spPr>
      </p:pic>
      <p:sp>
        <p:nvSpPr>
          <p:cNvPr id="10" name="תיבת טקסט 9">
            <a:extLst>
              <a:ext uri="{FF2B5EF4-FFF2-40B4-BE49-F238E27FC236}">
                <a16:creationId xmlns:a16="http://schemas.microsoft.com/office/drawing/2014/main" id="{9B2559F4-A6F7-4EE7-86F2-9C447F13172A}"/>
              </a:ext>
            </a:extLst>
          </p:cNvPr>
          <p:cNvSpPr txBox="1"/>
          <p:nvPr/>
        </p:nvSpPr>
        <p:spPr>
          <a:xfrm>
            <a:off x="3693311" y="4713704"/>
            <a:ext cx="2278546" cy="646331"/>
          </a:xfrm>
          <a:prstGeom prst="rect">
            <a:avLst/>
          </a:prstGeom>
          <a:noFill/>
        </p:spPr>
        <p:txBody>
          <a:bodyPr wrap="square" rtlCol="1">
            <a:spAutoFit/>
          </a:bodyPr>
          <a:lstStyle/>
          <a:p>
            <a:r>
              <a:rPr lang="he-IL" u="sng" dirty="0">
                <a:solidFill>
                  <a:schemeClr val="bg1"/>
                </a:solidFill>
              </a:rPr>
              <a:t>לאחר </a:t>
            </a:r>
            <a:r>
              <a:rPr lang="he-IL" u="sng" dirty="0" err="1">
                <a:solidFill>
                  <a:schemeClr val="bg1"/>
                </a:solidFill>
              </a:rPr>
              <a:t>האינדקזציה</a:t>
            </a:r>
            <a:r>
              <a:rPr lang="he-IL" u="sng" dirty="0">
                <a:solidFill>
                  <a:schemeClr val="bg1"/>
                </a:solidFill>
              </a:rPr>
              <a:t> ולפני ה</a:t>
            </a:r>
            <a:r>
              <a:rPr lang="en-US" u="sng" dirty="0">
                <a:solidFill>
                  <a:schemeClr val="bg1"/>
                </a:solidFill>
              </a:rPr>
              <a:t>WHERE</a:t>
            </a:r>
            <a:r>
              <a:rPr lang="he-IL" u="sng" dirty="0">
                <a:solidFill>
                  <a:schemeClr val="bg1"/>
                </a:solidFill>
              </a:rPr>
              <a:t> :</a:t>
            </a:r>
          </a:p>
        </p:txBody>
      </p:sp>
    </p:spTree>
    <p:extLst>
      <p:ext uri="{BB962C8B-B14F-4D97-AF65-F5344CB8AC3E}">
        <p14:creationId xmlns:p14="http://schemas.microsoft.com/office/powerpoint/2010/main" val="31320270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86AE84-8BDD-41CB-B147-C175B8C92B1D}"/>
              </a:ext>
            </a:extLst>
          </p:cNvPr>
          <p:cNvSpPr>
            <a:spLocks noGrp="1"/>
          </p:cNvSpPr>
          <p:nvPr>
            <p:ph type="title"/>
          </p:nvPr>
        </p:nvSpPr>
        <p:spPr>
          <a:xfrm>
            <a:off x="2238374" y="-38100"/>
            <a:ext cx="8275637" cy="970493"/>
          </a:xfrm>
        </p:spPr>
        <p:txBody>
          <a:bodyPr>
            <a:normAutofit/>
          </a:bodyPr>
          <a:lstStyle/>
          <a:p>
            <a:pPr algn="ctr" rtl="0"/>
            <a:r>
              <a:rPr lang="he-IL" sz="4400" b="1" u="sng" dirty="0">
                <a:solidFill>
                  <a:schemeClr val="bg1"/>
                </a:solidFill>
              </a:rPr>
              <a:t>סרטון על הפרויקט</a:t>
            </a:r>
          </a:p>
        </p:txBody>
      </p:sp>
      <p:pic>
        <p:nvPicPr>
          <p:cNvPr id="4" name="סרטון פרוייקט SQL">
            <a:hlinkClick r:id="" action="ppaction://media"/>
            <a:extLst>
              <a:ext uri="{FF2B5EF4-FFF2-40B4-BE49-F238E27FC236}">
                <a16:creationId xmlns:a16="http://schemas.microsoft.com/office/drawing/2014/main" id="{4C5ECFD5-AE23-4BC8-80F8-1ED606E565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181" y="1005185"/>
            <a:ext cx="10218737" cy="5748040"/>
          </a:xfrm>
          <a:prstGeom prst="rect">
            <a:avLst/>
          </a:prstGeom>
        </p:spPr>
      </p:pic>
    </p:spTree>
    <p:extLst>
      <p:ext uri="{BB962C8B-B14F-4D97-AF65-F5344CB8AC3E}">
        <p14:creationId xmlns:p14="http://schemas.microsoft.com/office/powerpoint/2010/main" val="6930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F2268D-2A3D-4A91-8818-F8A5C3195F56}"/>
              </a:ext>
            </a:extLst>
          </p:cNvPr>
          <p:cNvSpPr>
            <a:spLocks noGrp="1"/>
          </p:cNvSpPr>
          <p:nvPr>
            <p:ph type="title"/>
          </p:nvPr>
        </p:nvSpPr>
        <p:spPr>
          <a:xfrm>
            <a:off x="1912937" y="0"/>
            <a:ext cx="8534400" cy="980018"/>
          </a:xfrm>
        </p:spPr>
        <p:txBody>
          <a:bodyPr/>
          <a:lstStyle/>
          <a:p>
            <a:pPr algn="r"/>
            <a:r>
              <a:rPr lang="he-IL" b="1" u="sng" dirty="0">
                <a:solidFill>
                  <a:schemeClr val="bg1"/>
                </a:solidFill>
              </a:rPr>
              <a:t>תשובה לשאלה משיעור 11 - </a:t>
            </a:r>
            <a:r>
              <a:rPr lang="he-IL" b="1" u="sng" dirty="0" err="1">
                <a:solidFill>
                  <a:schemeClr val="bg1"/>
                </a:solidFill>
              </a:rPr>
              <a:t>טרנזקציות</a:t>
            </a:r>
            <a:endParaRPr lang="he-IL" b="1" u="sng" dirty="0">
              <a:solidFill>
                <a:schemeClr val="bg1"/>
              </a:solidFill>
            </a:endParaRPr>
          </a:p>
        </p:txBody>
      </p:sp>
      <p:sp>
        <p:nvSpPr>
          <p:cNvPr id="3" name="מציין מיקום תוכן 2">
            <a:extLst>
              <a:ext uri="{FF2B5EF4-FFF2-40B4-BE49-F238E27FC236}">
                <a16:creationId xmlns:a16="http://schemas.microsoft.com/office/drawing/2014/main" id="{34447566-A0CF-462B-A267-3474D0CC160F}"/>
              </a:ext>
            </a:extLst>
          </p:cNvPr>
          <p:cNvSpPr>
            <a:spLocks noGrp="1"/>
          </p:cNvSpPr>
          <p:nvPr>
            <p:ph idx="1"/>
          </p:nvPr>
        </p:nvSpPr>
        <p:spPr>
          <a:xfrm>
            <a:off x="0" y="733425"/>
            <a:ext cx="11801475" cy="5952067"/>
          </a:xfrm>
        </p:spPr>
        <p:txBody>
          <a:bodyPr>
            <a:normAutofit fontScale="85000" lnSpcReduction="10000"/>
          </a:bodyPr>
          <a:lstStyle/>
          <a:p>
            <a:pPr marL="0" indent="0" algn="l" rtl="0">
              <a:buNone/>
            </a:pPr>
            <a:r>
              <a:rPr lang="en-US" dirty="0">
                <a:solidFill>
                  <a:schemeClr val="bg1"/>
                </a:solidFill>
              </a:rPr>
              <a:t>DELIMITER $</a:t>
            </a:r>
          </a:p>
          <a:p>
            <a:pPr marL="0" indent="0" algn="l" rtl="0">
              <a:buNone/>
            </a:pPr>
            <a:r>
              <a:rPr lang="en-US" dirty="0">
                <a:solidFill>
                  <a:schemeClr val="bg1"/>
                </a:solidFill>
              </a:rPr>
              <a:t>CREATE procedure </a:t>
            </a:r>
            <a:r>
              <a:rPr lang="en-US" dirty="0" err="1">
                <a:solidFill>
                  <a:schemeClr val="bg1"/>
                </a:solidFill>
              </a:rPr>
              <a:t>insertCustomer_to_two_tables_if_he_gets_results_of_cars</a:t>
            </a:r>
            <a:r>
              <a:rPr lang="en-US" dirty="0">
                <a:solidFill>
                  <a:schemeClr val="bg1"/>
                </a:solidFill>
              </a:rPr>
              <a:t>(IN  id varchar(9) ,IN age int ,IN status varchar(30),IN </a:t>
            </a:r>
            <a:r>
              <a:rPr lang="en-US" dirty="0" err="1">
                <a:solidFill>
                  <a:schemeClr val="bg1"/>
                </a:solidFill>
              </a:rPr>
              <a:t>max_budget</a:t>
            </a:r>
            <a:r>
              <a:rPr lang="en-US" dirty="0">
                <a:solidFill>
                  <a:schemeClr val="bg1"/>
                </a:solidFill>
              </a:rPr>
              <a:t> </a:t>
            </a:r>
            <a:r>
              <a:rPr lang="en-US" dirty="0" err="1">
                <a:solidFill>
                  <a:schemeClr val="bg1"/>
                </a:solidFill>
              </a:rPr>
              <a:t>int,IN</a:t>
            </a:r>
            <a:r>
              <a:rPr lang="en-US" dirty="0">
                <a:solidFill>
                  <a:schemeClr val="bg1"/>
                </a:solidFill>
              </a:rPr>
              <a:t> </a:t>
            </a:r>
            <a:r>
              <a:rPr lang="en-US" dirty="0" err="1">
                <a:solidFill>
                  <a:schemeClr val="bg1"/>
                </a:solidFill>
              </a:rPr>
              <a:t>living_area</a:t>
            </a:r>
            <a:r>
              <a:rPr lang="en-US" dirty="0">
                <a:solidFill>
                  <a:schemeClr val="bg1"/>
                </a:solidFill>
              </a:rPr>
              <a:t> varchar(15),IN </a:t>
            </a:r>
            <a:r>
              <a:rPr lang="en-US" dirty="0" err="1">
                <a:solidFill>
                  <a:schemeClr val="bg1"/>
                </a:solidFill>
              </a:rPr>
              <a:t>position_in_work</a:t>
            </a:r>
            <a:r>
              <a:rPr lang="en-US" dirty="0">
                <a:solidFill>
                  <a:schemeClr val="bg1"/>
                </a:solidFill>
              </a:rPr>
              <a:t> varchar(45))</a:t>
            </a:r>
          </a:p>
          <a:p>
            <a:pPr marL="0" indent="0" algn="l" rtl="0">
              <a:buNone/>
            </a:pPr>
            <a:r>
              <a:rPr lang="en-US" dirty="0">
                <a:solidFill>
                  <a:schemeClr val="bg1"/>
                </a:solidFill>
              </a:rPr>
              <a:t>BEGIN</a:t>
            </a:r>
          </a:p>
          <a:p>
            <a:pPr marL="0" indent="0" algn="l" rtl="0">
              <a:buNone/>
            </a:pPr>
            <a:r>
              <a:rPr lang="en-US" dirty="0">
                <a:solidFill>
                  <a:schemeClr val="bg1"/>
                </a:solidFill>
              </a:rPr>
              <a:t>START transaction;</a:t>
            </a:r>
          </a:p>
          <a:p>
            <a:pPr marL="0" indent="0" algn="l" rtl="0">
              <a:buNone/>
            </a:pPr>
            <a:r>
              <a:rPr lang="en-US" dirty="0">
                <a:solidFill>
                  <a:schemeClr val="bg1"/>
                </a:solidFill>
              </a:rPr>
              <a:t>INSERT INTO customers(id , age , status , </a:t>
            </a:r>
            <a:r>
              <a:rPr lang="en-US" dirty="0" err="1">
                <a:solidFill>
                  <a:schemeClr val="bg1"/>
                </a:solidFill>
              </a:rPr>
              <a:t>max_budget</a:t>
            </a:r>
            <a:r>
              <a:rPr lang="en-US" dirty="0">
                <a:solidFill>
                  <a:schemeClr val="bg1"/>
                </a:solidFill>
              </a:rPr>
              <a:t> , </a:t>
            </a:r>
            <a:r>
              <a:rPr lang="en-US" dirty="0" err="1">
                <a:solidFill>
                  <a:schemeClr val="bg1"/>
                </a:solidFill>
              </a:rPr>
              <a:t>living_area</a:t>
            </a:r>
            <a:r>
              <a:rPr lang="en-US" dirty="0">
                <a:solidFill>
                  <a:schemeClr val="bg1"/>
                </a:solidFill>
              </a:rPr>
              <a:t> , </a:t>
            </a:r>
            <a:r>
              <a:rPr lang="en-US" dirty="0" err="1">
                <a:solidFill>
                  <a:schemeClr val="bg1"/>
                </a:solidFill>
              </a:rPr>
              <a:t>position_in_work</a:t>
            </a:r>
            <a:r>
              <a:rPr lang="en-US" dirty="0">
                <a:solidFill>
                  <a:schemeClr val="bg1"/>
                </a:solidFill>
              </a:rPr>
              <a:t>) VALUES(id , age , status , </a:t>
            </a:r>
            <a:r>
              <a:rPr lang="en-US" dirty="0" err="1">
                <a:solidFill>
                  <a:schemeClr val="bg1"/>
                </a:solidFill>
              </a:rPr>
              <a:t>max_budget</a:t>
            </a:r>
            <a:r>
              <a:rPr lang="en-US" dirty="0">
                <a:solidFill>
                  <a:schemeClr val="bg1"/>
                </a:solidFill>
              </a:rPr>
              <a:t> , </a:t>
            </a:r>
            <a:r>
              <a:rPr lang="en-US" dirty="0" err="1">
                <a:solidFill>
                  <a:schemeClr val="bg1"/>
                </a:solidFill>
              </a:rPr>
              <a:t>living_area</a:t>
            </a:r>
            <a:r>
              <a:rPr lang="en-US" dirty="0">
                <a:solidFill>
                  <a:schemeClr val="bg1"/>
                </a:solidFill>
              </a:rPr>
              <a:t> , </a:t>
            </a:r>
            <a:r>
              <a:rPr lang="en-US" dirty="0" err="1">
                <a:solidFill>
                  <a:schemeClr val="bg1"/>
                </a:solidFill>
              </a:rPr>
              <a:t>position_in_work</a:t>
            </a:r>
            <a:r>
              <a:rPr lang="en-US" dirty="0">
                <a:solidFill>
                  <a:schemeClr val="bg1"/>
                </a:solidFill>
              </a:rPr>
              <a:t>);</a:t>
            </a:r>
          </a:p>
          <a:p>
            <a:pPr marL="0" indent="0" algn="l" rtl="0">
              <a:buNone/>
            </a:pPr>
            <a:r>
              <a:rPr lang="en-US" dirty="0">
                <a:solidFill>
                  <a:schemeClr val="bg1"/>
                </a:solidFill>
              </a:rPr>
              <a:t>SELECT ROW_COUNT() INTO @phaseOne;</a:t>
            </a:r>
          </a:p>
          <a:p>
            <a:pPr marL="0" indent="0" algn="l" rtl="0">
              <a:buNone/>
            </a:pPr>
            <a:r>
              <a:rPr lang="en-US" dirty="0">
                <a:solidFill>
                  <a:schemeClr val="bg1"/>
                </a:solidFill>
              </a:rPr>
              <a:t>INSERT INTO </a:t>
            </a:r>
            <a:r>
              <a:rPr lang="en-US" dirty="0" err="1">
                <a:solidFill>
                  <a:schemeClr val="bg1"/>
                </a:solidFill>
              </a:rPr>
              <a:t>customers_and_cars_model</a:t>
            </a:r>
            <a:r>
              <a:rPr lang="en-US" dirty="0">
                <a:solidFill>
                  <a:schemeClr val="bg1"/>
                </a:solidFill>
              </a:rPr>
              <a:t>(</a:t>
            </a:r>
            <a:r>
              <a:rPr lang="en-US" dirty="0" err="1">
                <a:solidFill>
                  <a:schemeClr val="bg1"/>
                </a:solidFill>
              </a:rPr>
              <a:t>customer_id</a:t>
            </a:r>
            <a:r>
              <a:rPr lang="en-US" dirty="0">
                <a:solidFill>
                  <a:schemeClr val="bg1"/>
                </a:solidFill>
              </a:rPr>
              <a:t> , </a:t>
            </a:r>
            <a:r>
              <a:rPr lang="en-US" dirty="0" err="1">
                <a:solidFill>
                  <a:schemeClr val="bg1"/>
                </a:solidFill>
              </a:rPr>
              <a:t>chassis_num</a:t>
            </a:r>
            <a:r>
              <a:rPr lang="en-US" dirty="0">
                <a:solidFill>
                  <a:schemeClr val="bg1"/>
                </a:solidFill>
              </a:rPr>
              <a:t>) VALUES(</a:t>
            </a:r>
            <a:r>
              <a:rPr lang="en-US" dirty="0" err="1">
                <a:solidFill>
                  <a:schemeClr val="bg1"/>
                </a:solidFill>
              </a:rPr>
              <a:t>customer_id</a:t>
            </a:r>
            <a:r>
              <a:rPr lang="en-US" dirty="0">
                <a:solidFill>
                  <a:schemeClr val="bg1"/>
                </a:solidFill>
              </a:rPr>
              <a:t> , </a:t>
            </a:r>
            <a:r>
              <a:rPr lang="en-US" dirty="0" err="1">
                <a:solidFill>
                  <a:schemeClr val="bg1"/>
                </a:solidFill>
              </a:rPr>
              <a:t>chassis_num</a:t>
            </a:r>
            <a:r>
              <a:rPr lang="en-US" dirty="0">
                <a:solidFill>
                  <a:schemeClr val="bg1"/>
                </a:solidFill>
              </a:rPr>
              <a:t>);</a:t>
            </a:r>
          </a:p>
          <a:p>
            <a:pPr marL="0" indent="0" algn="l" rtl="0">
              <a:buNone/>
            </a:pPr>
            <a:r>
              <a:rPr lang="en-US" dirty="0">
                <a:solidFill>
                  <a:schemeClr val="bg1"/>
                </a:solidFill>
              </a:rPr>
              <a:t>SELECT ROW_COUNT() INTO @phaseTwo;</a:t>
            </a:r>
          </a:p>
          <a:p>
            <a:pPr marL="0" indent="0" algn="l" rtl="0">
              <a:buNone/>
            </a:pPr>
            <a:r>
              <a:rPr lang="en-US" dirty="0">
                <a:solidFill>
                  <a:schemeClr val="bg1"/>
                </a:solidFill>
              </a:rPr>
              <a:t>IF @phaseOne + @phaseTwo = 2 THEN</a:t>
            </a:r>
          </a:p>
          <a:p>
            <a:pPr marL="457200" lvl="1" indent="0" algn="l" rtl="0">
              <a:buNone/>
            </a:pPr>
            <a:r>
              <a:rPr lang="en-US" dirty="0">
                <a:solidFill>
                  <a:schemeClr val="bg1"/>
                </a:solidFill>
              </a:rPr>
              <a:t>COMMIT;</a:t>
            </a:r>
          </a:p>
          <a:p>
            <a:pPr marL="0" indent="0" algn="l" rtl="0">
              <a:buNone/>
            </a:pPr>
            <a:r>
              <a:rPr lang="en-US" dirty="0">
                <a:solidFill>
                  <a:schemeClr val="bg1"/>
                </a:solidFill>
              </a:rPr>
              <a:t>Else </a:t>
            </a:r>
          </a:p>
          <a:p>
            <a:pPr marL="457200" lvl="1" indent="0" algn="l" rtl="0">
              <a:buNone/>
            </a:pPr>
            <a:r>
              <a:rPr lang="en-US" dirty="0">
                <a:solidFill>
                  <a:schemeClr val="bg1"/>
                </a:solidFill>
              </a:rPr>
              <a:t>ROLLBACK;</a:t>
            </a:r>
          </a:p>
          <a:p>
            <a:pPr marL="0" indent="0" algn="l" rtl="0">
              <a:buNone/>
            </a:pPr>
            <a:r>
              <a:rPr lang="en-US" dirty="0">
                <a:solidFill>
                  <a:schemeClr val="bg1"/>
                </a:solidFill>
              </a:rPr>
              <a:t>END IF;</a:t>
            </a:r>
          </a:p>
          <a:p>
            <a:pPr marL="0" indent="0" algn="l" rtl="0">
              <a:buNone/>
            </a:pPr>
            <a:r>
              <a:rPr lang="en-US" dirty="0">
                <a:solidFill>
                  <a:schemeClr val="bg1"/>
                </a:solidFill>
              </a:rPr>
              <a:t>END $</a:t>
            </a:r>
          </a:p>
          <a:p>
            <a:pPr marL="0" indent="0" algn="l" rtl="0">
              <a:buNone/>
            </a:pPr>
            <a:r>
              <a:rPr lang="en-US" dirty="0">
                <a:solidFill>
                  <a:schemeClr val="bg1"/>
                </a:solidFill>
              </a:rPr>
              <a:t>DELIMITER ; </a:t>
            </a:r>
            <a:endParaRPr lang="he-IL" dirty="0">
              <a:solidFill>
                <a:schemeClr val="bg1"/>
              </a:solidFill>
            </a:endParaRPr>
          </a:p>
        </p:txBody>
      </p:sp>
      <p:sp>
        <p:nvSpPr>
          <p:cNvPr id="4" name="תיבת טקסט 3">
            <a:extLst>
              <a:ext uri="{FF2B5EF4-FFF2-40B4-BE49-F238E27FC236}">
                <a16:creationId xmlns:a16="http://schemas.microsoft.com/office/drawing/2014/main" id="{A1F077CA-DCDD-4ECE-B700-32BA7CF5BEAF}"/>
              </a:ext>
            </a:extLst>
          </p:cNvPr>
          <p:cNvSpPr txBox="1"/>
          <p:nvPr/>
        </p:nvSpPr>
        <p:spPr>
          <a:xfrm>
            <a:off x="4200525" y="4177189"/>
            <a:ext cx="7486650" cy="2308324"/>
          </a:xfrm>
          <a:prstGeom prst="rect">
            <a:avLst/>
          </a:prstGeom>
          <a:noFill/>
        </p:spPr>
        <p:txBody>
          <a:bodyPr wrap="square" rtlCol="1">
            <a:spAutoFit/>
          </a:bodyPr>
          <a:lstStyle/>
          <a:p>
            <a:r>
              <a:rPr lang="he-IL" sz="2400" b="1" u="sng" dirty="0">
                <a:solidFill>
                  <a:schemeClr val="bg1"/>
                </a:solidFill>
              </a:rPr>
              <a:t>הסבר : </a:t>
            </a:r>
            <a:r>
              <a:rPr lang="he-IL" sz="2400" dirty="0">
                <a:solidFill>
                  <a:schemeClr val="bg1"/>
                </a:solidFill>
              </a:rPr>
              <a:t>כאן אנו יוצרים </a:t>
            </a:r>
            <a:r>
              <a:rPr lang="he-IL" sz="2400" dirty="0" err="1">
                <a:solidFill>
                  <a:schemeClr val="bg1"/>
                </a:solidFill>
              </a:rPr>
              <a:t>פרצודרה</a:t>
            </a:r>
            <a:r>
              <a:rPr lang="he-IL" sz="2400" dirty="0">
                <a:solidFill>
                  <a:schemeClr val="bg1"/>
                </a:solidFill>
              </a:rPr>
              <a:t> </a:t>
            </a:r>
            <a:r>
              <a:rPr lang="he-IL" sz="2400" dirty="0" err="1">
                <a:solidFill>
                  <a:schemeClr val="bg1"/>
                </a:solidFill>
              </a:rPr>
              <a:t>וטרנזקציה</a:t>
            </a:r>
            <a:r>
              <a:rPr lang="he-IL" sz="2400" dirty="0">
                <a:solidFill>
                  <a:schemeClr val="bg1"/>
                </a:solidFill>
              </a:rPr>
              <a:t> של שני פעולות </a:t>
            </a:r>
            <a:r>
              <a:rPr lang="en-US" sz="2400" dirty="0">
                <a:solidFill>
                  <a:schemeClr val="bg1"/>
                </a:solidFill>
              </a:rPr>
              <a:t>INSERT</a:t>
            </a:r>
            <a:r>
              <a:rPr lang="he-IL" sz="2400" dirty="0">
                <a:solidFill>
                  <a:schemeClr val="bg1"/>
                </a:solidFill>
              </a:rPr>
              <a:t> , הראשונה תוסיף לטבלת לקוחות לקוח חדש , פעולת ה</a:t>
            </a:r>
            <a:r>
              <a:rPr lang="en-US" sz="2400" dirty="0">
                <a:solidFill>
                  <a:schemeClr val="bg1"/>
                </a:solidFill>
              </a:rPr>
              <a:t>INSERT</a:t>
            </a:r>
            <a:r>
              <a:rPr lang="he-IL" sz="2400" dirty="0">
                <a:solidFill>
                  <a:schemeClr val="bg1"/>
                </a:solidFill>
              </a:rPr>
              <a:t> השנייה תוסיף לטבלה המקשרת בין לקוחות לדגמי הרכבים את תעודת הזהות של הלקוח ומספר </a:t>
            </a:r>
            <a:r>
              <a:rPr lang="he-IL" sz="2400" dirty="0" err="1">
                <a:solidFill>
                  <a:schemeClr val="bg1"/>
                </a:solidFill>
              </a:rPr>
              <a:t>השילדה</a:t>
            </a:r>
            <a:r>
              <a:rPr lang="he-IL" sz="2400" dirty="0">
                <a:solidFill>
                  <a:schemeClr val="bg1"/>
                </a:solidFill>
              </a:rPr>
              <a:t> של הרכב המתאים לו,  רק במידה וללקוח נמצא לפחות רכב אחד המתאים לו פעולת ה</a:t>
            </a:r>
            <a:r>
              <a:rPr lang="en-US" sz="2400" dirty="0">
                <a:solidFill>
                  <a:schemeClr val="bg1"/>
                </a:solidFill>
              </a:rPr>
              <a:t>INSERT</a:t>
            </a:r>
            <a:r>
              <a:rPr lang="he-IL" sz="2400" dirty="0">
                <a:solidFill>
                  <a:schemeClr val="bg1"/>
                </a:solidFill>
              </a:rPr>
              <a:t> השנייה תתבצע.</a:t>
            </a:r>
          </a:p>
        </p:txBody>
      </p:sp>
    </p:spTree>
    <p:extLst>
      <p:ext uri="{BB962C8B-B14F-4D97-AF65-F5344CB8AC3E}">
        <p14:creationId xmlns:p14="http://schemas.microsoft.com/office/powerpoint/2010/main" val="33245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E30F60-675F-47F3-A34F-B489A94F2CD8}"/>
              </a:ext>
            </a:extLst>
          </p:cNvPr>
          <p:cNvSpPr>
            <a:spLocks noGrp="1"/>
          </p:cNvSpPr>
          <p:nvPr>
            <p:ph type="title"/>
          </p:nvPr>
        </p:nvSpPr>
        <p:spPr>
          <a:xfrm>
            <a:off x="838200" y="18255"/>
            <a:ext cx="10515600" cy="1325563"/>
          </a:xfrm>
        </p:spPr>
        <p:txBody>
          <a:bodyPr/>
          <a:lstStyle/>
          <a:p>
            <a:pPr algn="ctr"/>
            <a:r>
              <a:rPr lang="he-IL" b="1" u="sng" dirty="0">
                <a:solidFill>
                  <a:schemeClr val="bg1"/>
                </a:solidFill>
              </a:rPr>
              <a:t>חוות דעת על הקורס</a:t>
            </a:r>
          </a:p>
        </p:txBody>
      </p:sp>
      <p:sp>
        <p:nvSpPr>
          <p:cNvPr id="3" name="מציין מיקום תוכן 2">
            <a:extLst>
              <a:ext uri="{FF2B5EF4-FFF2-40B4-BE49-F238E27FC236}">
                <a16:creationId xmlns:a16="http://schemas.microsoft.com/office/drawing/2014/main" id="{85C7FD27-B279-4043-B0F4-ABCB4E8BCCE2}"/>
              </a:ext>
            </a:extLst>
          </p:cNvPr>
          <p:cNvSpPr>
            <a:spLocks noGrp="1"/>
          </p:cNvSpPr>
          <p:nvPr>
            <p:ph idx="1"/>
          </p:nvPr>
        </p:nvSpPr>
        <p:spPr>
          <a:xfrm>
            <a:off x="838200" y="1065885"/>
            <a:ext cx="10515600" cy="4726229"/>
          </a:xfrm>
        </p:spPr>
        <p:txBody>
          <a:bodyPr>
            <a:normAutofit/>
          </a:bodyPr>
          <a:lstStyle/>
          <a:p>
            <a:pPr marL="0" indent="0">
              <a:buNone/>
            </a:pPr>
            <a:r>
              <a:rPr lang="he-IL" u="sng" dirty="0"/>
              <a:t>עדן אדמוני : </a:t>
            </a:r>
            <a:endParaRPr lang="he-IL" dirty="0"/>
          </a:p>
          <a:p>
            <a:pPr marL="0" indent="0">
              <a:buNone/>
            </a:pPr>
            <a:r>
              <a:rPr lang="he-IL" dirty="0"/>
              <a:t>הקורס היה מהנה , הרגשתי שצברתי הרבה ידע בקורס , </a:t>
            </a:r>
            <a:r>
              <a:rPr lang="he-IL" b="0" i="0" dirty="0">
                <a:solidFill>
                  <a:srgbClr val="202124"/>
                </a:solidFill>
                <a:effectLst/>
                <a:latin typeface="Roboto" panose="02000000000000000000" pitchFamily="2" charset="0"/>
              </a:rPr>
              <a:t>האווירה בקורס הייתה טובה מאוד , היית הרבה עזרה מצידך.</a:t>
            </a:r>
            <a:endParaRPr lang="he-IL" dirty="0"/>
          </a:p>
          <a:p>
            <a:pPr marL="0" indent="0">
              <a:buNone/>
            </a:pPr>
            <a:endParaRPr lang="he-IL" u="sng" dirty="0"/>
          </a:p>
          <a:p>
            <a:pPr marL="0" indent="0">
              <a:buNone/>
            </a:pPr>
            <a:r>
              <a:rPr lang="he-IL" u="sng" dirty="0"/>
              <a:t>תמיר ישעיהו:</a:t>
            </a:r>
          </a:p>
          <a:p>
            <a:pPr marL="0" indent="0">
              <a:buNone/>
            </a:pPr>
            <a:r>
              <a:rPr lang="he-IL" b="0" i="0" dirty="0">
                <a:solidFill>
                  <a:srgbClr val="202124"/>
                </a:solidFill>
                <a:effectLst/>
                <a:latin typeface="Roboto" panose="02000000000000000000" pitchFamily="2" charset="0"/>
              </a:rPr>
              <a:t>הקורס היה מעניין ומלמד מאוד ולא פחות חשוב מכך גם חוויתי.</a:t>
            </a:r>
            <a:endParaRPr lang="he-IL" dirty="0"/>
          </a:p>
          <a:p>
            <a:pPr marL="0" indent="0">
              <a:buNone/>
            </a:pPr>
            <a:endParaRPr lang="he-IL" u="sng" dirty="0"/>
          </a:p>
          <a:p>
            <a:pPr marL="0" indent="0">
              <a:buNone/>
            </a:pPr>
            <a:r>
              <a:rPr lang="he-IL" u="sng" dirty="0"/>
              <a:t>רואי רדלר:</a:t>
            </a:r>
          </a:p>
          <a:p>
            <a:pPr marL="0" indent="0">
              <a:buNone/>
            </a:pPr>
            <a:r>
              <a:rPr lang="he-IL" b="0" i="0" dirty="0">
                <a:solidFill>
                  <a:srgbClr val="202124"/>
                </a:solidFill>
                <a:effectLst/>
                <a:latin typeface="Roboto" panose="02000000000000000000" pitchFamily="2" charset="0"/>
              </a:rPr>
              <a:t>תודה על הקורס המועיל, המדויק והממצה , אין ספק שיצאתי עם כלים פרקטיים מהקורס לחיי המעשה.</a:t>
            </a:r>
            <a:br>
              <a:rPr lang="he-IL" dirty="0"/>
            </a:br>
            <a:endParaRPr lang="he-IL" dirty="0"/>
          </a:p>
        </p:txBody>
      </p:sp>
    </p:spTree>
    <p:extLst>
      <p:ext uri="{BB962C8B-B14F-4D97-AF65-F5344CB8AC3E}">
        <p14:creationId xmlns:p14="http://schemas.microsoft.com/office/powerpoint/2010/main" val="467112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C5F6CBB-365C-43FD-938A-B5BD8EFB514F}"/>
              </a:ext>
            </a:extLst>
          </p:cNvPr>
          <p:cNvSpPr>
            <a:spLocks noGrp="1"/>
          </p:cNvSpPr>
          <p:nvPr>
            <p:ph idx="1"/>
          </p:nvPr>
        </p:nvSpPr>
        <p:spPr>
          <a:xfrm>
            <a:off x="1382730" y="108859"/>
            <a:ext cx="10515600" cy="6640282"/>
          </a:xfrm>
        </p:spPr>
        <p:txBody>
          <a:bodyPr>
            <a:normAutofit fontScale="85000" lnSpcReduction="20000"/>
          </a:bodyPr>
          <a:lstStyle/>
          <a:p>
            <a:pPr marL="0" indent="0" algn="ctr">
              <a:buNone/>
            </a:pPr>
            <a:r>
              <a:rPr lang="he-IL" sz="3900" b="1" u="sng" dirty="0">
                <a:solidFill>
                  <a:schemeClr val="bg1"/>
                </a:solidFill>
              </a:rPr>
              <a:t>נושא ותיאור קצר של הפרויקט</a:t>
            </a:r>
          </a:p>
          <a:p>
            <a:pPr marL="0" indent="0">
              <a:buNone/>
            </a:pPr>
            <a:r>
              <a:rPr lang="he-IL" sz="3200" b="1" u="sng" dirty="0">
                <a:solidFill>
                  <a:schemeClr val="bg1"/>
                </a:solidFill>
              </a:rPr>
              <a:t>נושא הפרויקט : </a:t>
            </a:r>
            <a:r>
              <a:rPr lang="he-IL" sz="3200" dirty="0">
                <a:solidFill>
                  <a:schemeClr val="bg1"/>
                </a:solidFill>
              </a:rPr>
              <a:t>התאמת רכב ללקוח ע"פ תיאור פרופילו וצרכיו.</a:t>
            </a:r>
            <a:br>
              <a:rPr lang="he-IL" sz="3200" dirty="0">
                <a:solidFill>
                  <a:schemeClr val="bg1"/>
                </a:solidFill>
              </a:rPr>
            </a:br>
            <a:r>
              <a:rPr lang="he-IL" sz="3200" b="1" u="sng" dirty="0">
                <a:solidFill>
                  <a:schemeClr val="bg1"/>
                </a:solidFill>
              </a:rPr>
              <a:t>תיאור קצר: </a:t>
            </a:r>
            <a:r>
              <a:rPr lang="he-IL" sz="3200" dirty="0">
                <a:solidFill>
                  <a:schemeClr val="bg1"/>
                </a:solidFill>
              </a:rPr>
              <a:t>אנו נבנה מערכת של התאמת רכבים ע"פ תיאור הפרופיל וצרכיו השונים של הלקוח.</a:t>
            </a:r>
            <a:br>
              <a:rPr lang="he-IL" sz="3200" dirty="0">
                <a:solidFill>
                  <a:schemeClr val="bg1"/>
                </a:solidFill>
              </a:rPr>
            </a:br>
            <a:r>
              <a:rPr lang="he-IL" sz="3200" dirty="0">
                <a:solidFill>
                  <a:schemeClr val="bg1"/>
                </a:solidFill>
              </a:rPr>
              <a:t>במערכת יהיו מגוון פרמטרים מובנים הבונים את פרופיל הלקוח במטרה להתאים לו את הרכב ע"פ צרכיו.</a:t>
            </a:r>
            <a:br>
              <a:rPr lang="he-IL" sz="3200" dirty="0">
                <a:solidFill>
                  <a:schemeClr val="bg1"/>
                </a:solidFill>
              </a:rPr>
            </a:br>
            <a:r>
              <a:rPr lang="he-IL" sz="3200" dirty="0">
                <a:solidFill>
                  <a:schemeClr val="bg1"/>
                </a:solidFill>
              </a:rPr>
              <a:t>מערכת זו באה להציג ללקוח מספר תוצאות ממגוון האפשרויות הקיימות במערכת שתותאם לו מתיאור פרופילו וצרכיו, לדוגמה, תפקיד הלקוח  בעבודתו – מנהל, עובד זוטר , מנהל כספים וכ"ו.</a:t>
            </a:r>
            <a:br>
              <a:rPr lang="he-IL" sz="3200" dirty="0">
                <a:solidFill>
                  <a:schemeClr val="bg1"/>
                </a:solidFill>
              </a:rPr>
            </a:br>
            <a:r>
              <a:rPr lang="he-IL" sz="3200" dirty="0">
                <a:solidFill>
                  <a:schemeClr val="bg1"/>
                </a:solidFill>
              </a:rPr>
              <a:t>המערכת תיתן פתרון לבעיה קיימת שבה הלקוחות מחפשים את הרכב ע"פ מפרטו ורצונם , ולאו דווקא הרכב שהם צריכים ע"פ הפרופיל והפרמטרים המובנים שנבחרו, העוזרים בתהליך בחירת הרכב המתאים ביותר ללקוח. לדוגמה תקציב המקסימום שהלקוח יוכל לעמוד בו, האם מותאם ע"פ הסטטוס הזוגי, מותאם לגיל וכ"ו.</a:t>
            </a:r>
          </a:p>
          <a:p>
            <a:pPr marL="0" indent="0">
              <a:buNone/>
            </a:pPr>
            <a:r>
              <a:rPr lang="he-IL" sz="3200" dirty="0">
                <a:solidFill>
                  <a:schemeClr val="bg1"/>
                </a:solidFill>
              </a:rPr>
              <a:t>בנוסף, כשהלקוח יזין את אזור מגוריו ואת שם יצרן הרכב , המערכת תדע להמליץ לו על מוסך מורשה שנותן שירות לאותו שם יצרן שהוזן הקרוב לאזור מגוריו. </a:t>
            </a:r>
          </a:p>
          <a:p>
            <a:pPr marL="0" indent="0">
              <a:buNone/>
            </a:pPr>
            <a:br>
              <a:rPr lang="en-US" dirty="0">
                <a:solidFill>
                  <a:schemeClr val="bg1"/>
                </a:solidFill>
              </a:rPr>
            </a:br>
            <a:endParaRPr lang="he-IL" b="1" u="sng" dirty="0">
              <a:solidFill>
                <a:schemeClr val="bg1"/>
              </a:solidFill>
            </a:endParaRPr>
          </a:p>
        </p:txBody>
      </p:sp>
    </p:spTree>
    <p:extLst>
      <p:ext uri="{BB962C8B-B14F-4D97-AF65-F5344CB8AC3E}">
        <p14:creationId xmlns:p14="http://schemas.microsoft.com/office/powerpoint/2010/main" val="12031502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13" name="תיבת טקסט 12">
            <a:extLst>
              <a:ext uri="{FF2B5EF4-FFF2-40B4-BE49-F238E27FC236}">
                <a16:creationId xmlns:a16="http://schemas.microsoft.com/office/drawing/2014/main" id="{AFC458C2-9405-4415-802D-F1197B2C4BAA}"/>
              </a:ext>
            </a:extLst>
          </p:cNvPr>
          <p:cNvSpPr txBox="1"/>
          <p:nvPr/>
        </p:nvSpPr>
        <p:spPr>
          <a:xfrm>
            <a:off x="9669929" y="-76499"/>
            <a:ext cx="2719294" cy="646331"/>
          </a:xfrm>
          <a:prstGeom prst="rect">
            <a:avLst/>
          </a:prstGeom>
          <a:noFill/>
        </p:spPr>
        <p:txBody>
          <a:bodyPr wrap="square" rtlCol="1">
            <a:spAutoFit/>
          </a:bodyPr>
          <a:lstStyle/>
          <a:p>
            <a:pPr algn="ctr"/>
            <a:r>
              <a:rPr lang="he-IL" sz="3600" b="1" u="sng" dirty="0">
                <a:solidFill>
                  <a:schemeClr val="bg1"/>
                </a:solidFill>
              </a:rPr>
              <a:t>תרשים </a:t>
            </a:r>
            <a:r>
              <a:rPr lang="en-US" sz="3600" b="1" u="sng" dirty="0">
                <a:solidFill>
                  <a:schemeClr val="bg1"/>
                </a:solidFill>
              </a:rPr>
              <a:t>ERD</a:t>
            </a:r>
            <a:endParaRPr lang="he-IL" sz="3600" b="1" u="sng" dirty="0">
              <a:solidFill>
                <a:schemeClr val="bg1"/>
              </a:solidFill>
            </a:endParaRPr>
          </a:p>
        </p:txBody>
      </p:sp>
      <p:pic>
        <p:nvPicPr>
          <p:cNvPr id="3" name="תמונה 2">
            <a:extLst>
              <a:ext uri="{FF2B5EF4-FFF2-40B4-BE49-F238E27FC236}">
                <a16:creationId xmlns:a16="http://schemas.microsoft.com/office/drawing/2014/main" id="{DC6A7846-D8B1-48F0-A453-D9A67984BC29}"/>
              </a:ext>
            </a:extLst>
          </p:cNvPr>
          <p:cNvPicPr>
            <a:picLocks noChangeAspect="1"/>
          </p:cNvPicPr>
          <p:nvPr/>
        </p:nvPicPr>
        <p:blipFill>
          <a:blip r:embed="rId3"/>
          <a:stretch>
            <a:fillRect/>
          </a:stretch>
        </p:blipFill>
        <p:spPr>
          <a:xfrm>
            <a:off x="1406114" y="0"/>
            <a:ext cx="8808272" cy="6858000"/>
          </a:xfrm>
          <a:prstGeom prst="rect">
            <a:avLst/>
          </a:prstGeom>
        </p:spPr>
      </p:pic>
    </p:spTree>
    <p:extLst>
      <p:ext uri="{BB962C8B-B14F-4D97-AF65-F5344CB8AC3E}">
        <p14:creationId xmlns:p14="http://schemas.microsoft.com/office/powerpoint/2010/main" val="5223377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855DB35-2F48-4D71-8839-DEBF19B14818}"/>
              </a:ext>
            </a:extLst>
          </p:cNvPr>
          <p:cNvSpPr>
            <a:spLocks noGrp="1"/>
          </p:cNvSpPr>
          <p:nvPr>
            <p:ph idx="1"/>
          </p:nvPr>
        </p:nvSpPr>
        <p:spPr>
          <a:xfrm>
            <a:off x="283395" y="0"/>
            <a:ext cx="11908605" cy="6424523"/>
          </a:xfrm>
        </p:spPr>
        <p:txBody>
          <a:bodyPr>
            <a:noAutofit/>
          </a:bodyPr>
          <a:lstStyle/>
          <a:p>
            <a:pPr marL="0" marR="0" indent="0" algn="ctr" rtl="1">
              <a:buNone/>
            </a:pPr>
            <a:r>
              <a:rPr lang="he-IL" sz="4000" b="1" i="0" u="sng" strike="noStrike" baseline="0" dirty="0">
                <a:solidFill>
                  <a:srgbClr val="000000"/>
                </a:solidFill>
                <a:latin typeface="Arial" panose="020B0604020202020204" pitchFamily="34" charset="0"/>
              </a:rPr>
              <a:t>המרה לטבלאות</a:t>
            </a:r>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1. לקוחות(</a:t>
            </a:r>
            <a:r>
              <a:rPr lang="he-IL" sz="1800" b="0" i="0" u="sng" strike="noStrike" baseline="0" dirty="0">
                <a:solidFill>
                  <a:srgbClr val="000000"/>
                </a:solidFill>
                <a:latin typeface="Arial" panose="020B0604020202020204" pitchFamily="34" charset="0"/>
              </a:rPr>
              <a:t> ת.ז,</a:t>
            </a:r>
            <a:r>
              <a:rPr lang="he-IL" sz="1800" b="0" i="0" u="none" strike="noStrike" baseline="0" dirty="0">
                <a:solidFill>
                  <a:srgbClr val="000000"/>
                </a:solidFill>
                <a:latin typeface="Arial" panose="020B0604020202020204" pitchFamily="34" charset="0"/>
              </a:rPr>
              <a:t> אזור מגורים, גיל, סטטוס, תפקיד בעבודה, תקציב מקסימום)</a:t>
            </a:r>
          </a:p>
          <a:p>
            <a:pPr marL="0" marR="0" indent="0" algn="just" rtl="1">
              <a:buNone/>
            </a:pPr>
            <a:endParaRPr lang="he-IL" sz="1800" b="0" i="0" u="none"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2. לקוחות ודגמי רכבים(ת.ז לקוח , מספר שילדה דגם רכב)</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3. דגמי רכבים</a:t>
            </a:r>
            <a:r>
              <a:rPr lang="he-IL" sz="1800" b="0" i="0" u="sng" strike="noStrike" baseline="0" dirty="0">
                <a:solidFill>
                  <a:srgbClr val="000000"/>
                </a:solidFill>
                <a:latin typeface="Arial" panose="020B0604020202020204" pitchFamily="34" charset="0"/>
              </a:rPr>
              <a:t>(מספר שילדה</a:t>
            </a:r>
            <a:r>
              <a:rPr lang="he-IL" sz="1800" b="0" i="0" u="none" strike="noStrike" baseline="0" dirty="0">
                <a:solidFill>
                  <a:srgbClr val="000000"/>
                </a:solidFill>
                <a:latin typeface="Arial" panose="020B0604020202020204" pitchFamily="34" charset="0"/>
              </a:rPr>
              <a:t> ,מחיר רכב, רמת גימור, צריכת דלק עירונית , צריכת דלק בין עירונית , שם דגם הרכב, שנת הרכב ושם יצרן הרכב)</a:t>
            </a: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4. יצרן רכב</a:t>
            </a:r>
            <a:r>
              <a:rPr lang="he-IL" sz="1800" b="0" i="0" u="sng" strike="noStrike" baseline="0" dirty="0">
                <a:solidFill>
                  <a:srgbClr val="000000"/>
                </a:solidFill>
                <a:latin typeface="Arial" panose="020B0604020202020204" pitchFamily="34" charset="0"/>
              </a:rPr>
              <a:t>(שם היצרן</a:t>
            </a:r>
            <a:r>
              <a:rPr lang="he-IL" sz="1800" b="0" i="0" u="none" strike="noStrike" baseline="0" dirty="0">
                <a:solidFill>
                  <a:srgbClr val="000000"/>
                </a:solidFill>
                <a:latin typeface="Arial" panose="020B0604020202020204" pitchFamily="34" charset="0"/>
              </a:rPr>
              <a:t>)</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5. מוסכי מורשים של מספרי יצרני רכב(מספר מוסך מורשה , שם היצרן)</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6. מוסכי מורשים</a:t>
            </a:r>
            <a:r>
              <a:rPr lang="he-IL" sz="1800" b="0" i="0" u="sng" strike="noStrike" baseline="0" dirty="0">
                <a:solidFill>
                  <a:srgbClr val="000000"/>
                </a:solidFill>
                <a:latin typeface="Arial" panose="020B0604020202020204" pitchFamily="34" charset="0"/>
              </a:rPr>
              <a:t>(מספר מוסך </a:t>
            </a:r>
            <a:r>
              <a:rPr lang="he-IL" sz="1800" b="0" i="0" u="none" strike="noStrike" baseline="0" dirty="0">
                <a:solidFill>
                  <a:srgbClr val="000000"/>
                </a:solidFill>
                <a:latin typeface="Arial" panose="020B0604020202020204" pitchFamily="34" charset="0"/>
              </a:rPr>
              <a:t>, שם מוסך , מחוז פעילות , כתובת מוסך , שעות פעילות מוסך , הרשאה מטעם)</a:t>
            </a: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7. לקוחות במוסך מורשה(מספר מוסך ,ת.ז של הלקוח)</a:t>
            </a:r>
          </a:p>
          <a:p>
            <a:pPr marR="0" algn="just" rtl="1"/>
            <a:endParaRPr lang="he-IL" sz="1800" b="0" i="0" u="sng"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452120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F39494-6A98-4FB3-8166-5C577B9F1204}"/>
              </a:ext>
            </a:extLst>
          </p:cNvPr>
          <p:cNvSpPr>
            <a:spLocks noGrp="1"/>
          </p:cNvSpPr>
          <p:nvPr>
            <p:ph type="title"/>
          </p:nvPr>
        </p:nvSpPr>
        <p:spPr>
          <a:xfrm>
            <a:off x="1222624" y="0"/>
            <a:ext cx="10131175" cy="842481"/>
          </a:xfrm>
        </p:spPr>
        <p:txBody>
          <a:bodyPr>
            <a:normAutofit/>
          </a:bodyPr>
          <a:lstStyle/>
          <a:p>
            <a:pPr algn="ctr"/>
            <a:r>
              <a:rPr lang="he-IL" sz="3200" b="1" i="0" u="sng" strike="noStrike" baseline="0" dirty="0">
                <a:solidFill>
                  <a:srgbClr val="000000"/>
                </a:solidFill>
                <a:latin typeface="Arial" panose="020B0604020202020204" pitchFamily="34" charset="0"/>
              </a:rPr>
              <a:t>דיאגרמת קשרי הגומלין שנוצרה</a:t>
            </a:r>
            <a:endParaRPr lang="he-IL" sz="6600" dirty="0"/>
          </a:p>
        </p:txBody>
      </p:sp>
      <p:pic>
        <p:nvPicPr>
          <p:cNvPr id="7" name="מציין מיקום תוכן 6">
            <a:extLst>
              <a:ext uri="{FF2B5EF4-FFF2-40B4-BE49-F238E27FC236}">
                <a16:creationId xmlns:a16="http://schemas.microsoft.com/office/drawing/2014/main" id="{7F0FC759-9009-4CD5-A43A-A915C235C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19191"/>
            <a:ext cx="12287892" cy="6138809"/>
          </a:xfrm>
        </p:spPr>
      </p:pic>
    </p:spTree>
    <p:extLst>
      <p:ext uri="{BB962C8B-B14F-4D97-AF65-F5344CB8AC3E}">
        <p14:creationId xmlns:p14="http://schemas.microsoft.com/office/powerpoint/2010/main" val="10921616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C9ABDD7-7797-4C9B-A469-53A9CF6A8ED5}"/>
              </a:ext>
            </a:extLst>
          </p:cNvPr>
          <p:cNvSpPr>
            <a:spLocks noGrp="1"/>
          </p:cNvSpPr>
          <p:nvPr>
            <p:ph idx="1"/>
          </p:nvPr>
        </p:nvSpPr>
        <p:spPr>
          <a:xfrm>
            <a:off x="1196512" y="0"/>
            <a:ext cx="10515600" cy="2190750"/>
          </a:xfrm>
        </p:spPr>
        <p:txBody>
          <a:bodyPr>
            <a:normAutofit fontScale="92500" lnSpcReduction="20000"/>
          </a:bodyPr>
          <a:lstStyle/>
          <a:p>
            <a:pPr marL="0" indent="0" algn="ctr">
              <a:buNone/>
            </a:pPr>
            <a:r>
              <a:rPr lang="he-IL" sz="4000" b="1" u="sng" dirty="0"/>
              <a:t>שאילתה לדוגמה במלל </a:t>
            </a:r>
          </a:p>
          <a:p>
            <a:pPr marL="0" marR="0" indent="0" algn="r" rtl="1">
              <a:spcBef>
                <a:spcPts val="200"/>
              </a:spcBef>
              <a:buNone/>
            </a:pPr>
            <a:r>
              <a:rPr lang="he-IL" sz="4000" dirty="0"/>
              <a:t>אילו רכבים יתאימו לפרופיל לקוח , תעודת הזהות שלו "70" , אשר בן 34, רווק , בתפקיד </a:t>
            </a:r>
            <a:r>
              <a:rPr lang="en-US" sz="4000" dirty="0"/>
              <a:t>CEO</a:t>
            </a:r>
            <a:r>
              <a:rPr lang="he-IL" sz="4000" dirty="0"/>
              <a:t> ועם תקציב מקסימום כ225,000 ₪ ?</a:t>
            </a:r>
          </a:p>
        </p:txBody>
      </p:sp>
    </p:spTree>
    <p:extLst>
      <p:ext uri="{BB962C8B-B14F-4D97-AF65-F5344CB8AC3E}">
        <p14:creationId xmlns:p14="http://schemas.microsoft.com/office/powerpoint/2010/main" val="39068143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B71434-564C-42B3-AD7F-E6AE3B8514E1}"/>
              </a:ext>
            </a:extLst>
          </p:cNvPr>
          <p:cNvSpPr>
            <a:spLocks noGrp="1"/>
          </p:cNvSpPr>
          <p:nvPr>
            <p:ph type="title"/>
          </p:nvPr>
        </p:nvSpPr>
        <p:spPr>
          <a:xfrm>
            <a:off x="3752215" y="1755667"/>
            <a:ext cx="8534400" cy="1507067"/>
          </a:xfrm>
        </p:spPr>
        <p:txBody>
          <a:bodyPr/>
          <a:lstStyle/>
          <a:p>
            <a:pPr algn="r"/>
            <a:r>
              <a:rPr lang="he-IL" b="1" dirty="0">
                <a:solidFill>
                  <a:schemeClr val="bg1"/>
                </a:solidFill>
                <a:cs typeface="+mn-cs"/>
                <a:hlinkClick r:id="rId3"/>
              </a:rPr>
              <a:t>לחץ כאן לקטע קוד ב </a:t>
            </a:r>
            <a:r>
              <a:rPr lang="en-US" b="1" dirty="0">
                <a:solidFill>
                  <a:schemeClr val="bg1"/>
                </a:solidFill>
                <a:cs typeface="+mn-cs"/>
                <a:hlinkClick r:id="rId3"/>
              </a:rPr>
              <a:t>Python</a:t>
            </a:r>
            <a:endParaRPr lang="he-IL" b="1" dirty="0">
              <a:solidFill>
                <a:schemeClr val="bg1"/>
              </a:solidFill>
              <a:cs typeface="+mn-cs"/>
            </a:endParaRPr>
          </a:p>
        </p:txBody>
      </p:sp>
      <p:sp>
        <p:nvSpPr>
          <p:cNvPr id="4" name="תיבת טקסט 3">
            <a:extLst>
              <a:ext uri="{FF2B5EF4-FFF2-40B4-BE49-F238E27FC236}">
                <a16:creationId xmlns:a16="http://schemas.microsoft.com/office/drawing/2014/main" id="{FC499AC4-2519-4523-BD64-38ACF4735B8D}"/>
              </a:ext>
            </a:extLst>
          </p:cNvPr>
          <p:cNvSpPr txBox="1"/>
          <p:nvPr/>
        </p:nvSpPr>
        <p:spPr>
          <a:xfrm>
            <a:off x="685481" y="1170892"/>
            <a:ext cx="12267565" cy="584775"/>
          </a:xfrm>
          <a:prstGeom prst="rect">
            <a:avLst/>
          </a:prstGeom>
          <a:noFill/>
        </p:spPr>
        <p:txBody>
          <a:bodyPr wrap="square" rtlCol="1">
            <a:spAutoFit/>
          </a:bodyPr>
          <a:lstStyle/>
          <a:p>
            <a:pPr algn="l"/>
            <a:r>
              <a:rPr lang="he-IL" sz="3200" b="1" i="0" strike="noStrike" baseline="0" dirty="0">
                <a:solidFill>
                  <a:srgbClr val="000000"/>
                </a:solidFill>
                <a:latin typeface="Arial" panose="020B0604020202020204" pitchFamily="34" charset="0"/>
                <a:hlinkClick r:id="rId4"/>
              </a:rPr>
              <a:t>לחץ כאן לקטע קוד ב </a:t>
            </a:r>
            <a:r>
              <a:rPr lang="en-US" sz="3200" b="1" i="0" strike="noStrike" baseline="0" dirty="0">
                <a:solidFill>
                  <a:srgbClr val="000000"/>
                </a:solidFill>
                <a:latin typeface="Calibri" panose="020F0502020204030204" pitchFamily="34" charset="0"/>
                <a:hlinkClick r:id="rId4"/>
              </a:rPr>
              <a:t>SQL</a:t>
            </a:r>
            <a:r>
              <a:rPr lang="he-IL" sz="3200" b="1" i="0" strike="noStrike" baseline="0" dirty="0">
                <a:solidFill>
                  <a:srgbClr val="000000"/>
                </a:solidFill>
                <a:latin typeface="Arial" panose="020B0604020202020204" pitchFamily="34" charset="0"/>
                <a:hlinkClick r:id="rId4"/>
              </a:rPr>
              <a:t> עבור בניית טבלאות ויצירת קשרי גומלין</a:t>
            </a:r>
            <a:endParaRPr lang="he-IL" sz="3200" dirty="0"/>
          </a:p>
        </p:txBody>
      </p:sp>
      <p:sp>
        <p:nvSpPr>
          <p:cNvPr id="6" name="תיבת טקסט 5">
            <a:extLst>
              <a:ext uri="{FF2B5EF4-FFF2-40B4-BE49-F238E27FC236}">
                <a16:creationId xmlns:a16="http://schemas.microsoft.com/office/drawing/2014/main" id="{E55C3A9F-7F70-453C-89B9-3317B2EA8C0B}"/>
              </a:ext>
            </a:extLst>
          </p:cNvPr>
          <p:cNvSpPr txBox="1"/>
          <p:nvPr/>
        </p:nvSpPr>
        <p:spPr>
          <a:xfrm>
            <a:off x="3752215" y="104775"/>
            <a:ext cx="5553710" cy="830997"/>
          </a:xfrm>
          <a:prstGeom prst="rect">
            <a:avLst/>
          </a:prstGeom>
          <a:noFill/>
        </p:spPr>
        <p:txBody>
          <a:bodyPr wrap="square" rtlCol="1">
            <a:spAutoFit/>
          </a:bodyPr>
          <a:lstStyle/>
          <a:p>
            <a:pPr algn="ctr"/>
            <a:r>
              <a:rPr lang="he-IL" sz="4800" b="1" u="sng" dirty="0">
                <a:solidFill>
                  <a:schemeClr val="bg1"/>
                </a:solidFill>
              </a:rPr>
              <a:t>קטעי קוד</a:t>
            </a:r>
          </a:p>
        </p:txBody>
      </p:sp>
      <p:sp>
        <p:nvSpPr>
          <p:cNvPr id="7" name="תיבת טקסט 6">
            <a:extLst>
              <a:ext uri="{FF2B5EF4-FFF2-40B4-BE49-F238E27FC236}">
                <a16:creationId xmlns:a16="http://schemas.microsoft.com/office/drawing/2014/main" id="{E1223442-C03E-4314-8EA6-B913AAD19FDB}"/>
              </a:ext>
            </a:extLst>
          </p:cNvPr>
          <p:cNvSpPr txBox="1"/>
          <p:nvPr/>
        </p:nvSpPr>
        <p:spPr>
          <a:xfrm>
            <a:off x="2371725" y="3262734"/>
            <a:ext cx="9705975" cy="523220"/>
          </a:xfrm>
          <a:prstGeom prst="rect">
            <a:avLst/>
          </a:prstGeom>
          <a:noFill/>
        </p:spPr>
        <p:txBody>
          <a:bodyPr wrap="square" rtlCol="1">
            <a:spAutoFit/>
          </a:bodyPr>
          <a:lstStyle/>
          <a:p>
            <a:r>
              <a:rPr lang="he-IL" sz="2800" b="1" u="sng" dirty="0">
                <a:solidFill>
                  <a:schemeClr val="bg1"/>
                </a:solidFill>
              </a:rPr>
              <a:t>במידה ולא עובד , אפשרויות גיבוי : </a:t>
            </a:r>
          </a:p>
        </p:txBody>
      </p:sp>
      <p:sp>
        <p:nvSpPr>
          <p:cNvPr id="8" name="תיבת טקסט 7">
            <a:extLst>
              <a:ext uri="{FF2B5EF4-FFF2-40B4-BE49-F238E27FC236}">
                <a16:creationId xmlns:a16="http://schemas.microsoft.com/office/drawing/2014/main" id="{310066C8-E9A7-47A2-B365-3100087AFD8C}"/>
              </a:ext>
            </a:extLst>
          </p:cNvPr>
          <p:cNvSpPr txBox="1"/>
          <p:nvPr/>
        </p:nvSpPr>
        <p:spPr>
          <a:xfrm>
            <a:off x="257175" y="3924300"/>
            <a:ext cx="11820525" cy="2554545"/>
          </a:xfrm>
          <a:prstGeom prst="rect">
            <a:avLst/>
          </a:prstGeom>
          <a:noFill/>
        </p:spPr>
        <p:txBody>
          <a:bodyPr wrap="square" rtlCol="1">
            <a:spAutoFit/>
          </a:bodyPr>
          <a:lstStyle/>
          <a:p>
            <a:endParaRPr lang="he-IL" sz="3200" b="1" u="sng" dirty="0">
              <a:solidFill>
                <a:schemeClr val="bg1"/>
              </a:solidFill>
              <a:cs typeface="+mn-cs"/>
              <a:hlinkClick r:id="rId3"/>
            </a:endParaRPr>
          </a:p>
          <a:p>
            <a:r>
              <a:rPr lang="he-IL" sz="3200" b="1" i="0" strike="noStrike" baseline="0" dirty="0">
                <a:solidFill>
                  <a:srgbClr val="000000"/>
                </a:solidFill>
                <a:latin typeface="Arial" panose="020B0604020202020204" pitchFamily="34" charset="0"/>
                <a:hlinkClick r:id="rId5"/>
              </a:rPr>
              <a:t>לחץ כאן לקטע קוד ב </a:t>
            </a:r>
            <a:r>
              <a:rPr lang="en-US" sz="3200" b="1" i="0" strike="noStrike" baseline="0" dirty="0">
                <a:solidFill>
                  <a:srgbClr val="000000"/>
                </a:solidFill>
                <a:latin typeface="Calibri" panose="020F0502020204030204" pitchFamily="34" charset="0"/>
                <a:hlinkClick r:id="rId5"/>
              </a:rPr>
              <a:t>SQL</a:t>
            </a:r>
            <a:r>
              <a:rPr lang="he-IL" sz="3200" b="1" i="0" strike="noStrike" baseline="0" dirty="0">
                <a:solidFill>
                  <a:srgbClr val="000000"/>
                </a:solidFill>
                <a:latin typeface="Arial" panose="020B0604020202020204" pitchFamily="34" charset="0"/>
                <a:hlinkClick r:id="rId5"/>
              </a:rPr>
              <a:t> עבור בניית טבלאות ויצירת קשרי גומלין</a:t>
            </a:r>
            <a:endParaRPr lang="he-IL" sz="3200" dirty="0"/>
          </a:p>
          <a:p>
            <a:endParaRPr lang="he-IL" sz="3200" b="1" u="sng" dirty="0">
              <a:solidFill>
                <a:schemeClr val="bg1"/>
              </a:solidFill>
              <a:hlinkClick r:id="rId3"/>
            </a:endParaRPr>
          </a:p>
          <a:p>
            <a:endParaRPr lang="he-IL" sz="3200" b="1" u="sng" dirty="0">
              <a:solidFill>
                <a:schemeClr val="bg1"/>
              </a:solidFill>
              <a:cs typeface="+mn-cs"/>
              <a:hlinkClick r:id="rId3"/>
            </a:endParaRPr>
          </a:p>
          <a:p>
            <a:r>
              <a:rPr lang="he-IL" sz="3200" b="1" dirty="0">
                <a:solidFill>
                  <a:schemeClr val="bg1"/>
                </a:solidFill>
                <a:cs typeface="+mn-cs"/>
                <a:hlinkClick r:id="rId6"/>
              </a:rPr>
              <a:t>לחץ כאן לקטע קוד ב </a:t>
            </a:r>
            <a:r>
              <a:rPr lang="en-US" sz="3200" b="1" dirty="0">
                <a:solidFill>
                  <a:schemeClr val="bg1"/>
                </a:solidFill>
                <a:cs typeface="+mn-cs"/>
                <a:hlinkClick r:id="rId6"/>
              </a:rPr>
              <a:t>Python</a:t>
            </a:r>
            <a:endParaRPr lang="he-IL" sz="3200" dirty="0"/>
          </a:p>
        </p:txBody>
      </p:sp>
    </p:spTree>
    <p:extLst>
      <p:ext uri="{BB962C8B-B14F-4D97-AF65-F5344CB8AC3E}">
        <p14:creationId xmlns:p14="http://schemas.microsoft.com/office/powerpoint/2010/main" val="17723299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מציין מיקום תוכן 4">
            <a:extLst>
              <a:ext uri="{FF2B5EF4-FFF2-40B4-BE49-F238E27FC236}">
                <a16:creationId xmlns:a16="http://schemas.microsoft.com/office/drawing/2014/main" id="{8FE7FEF6-6914-447A-9051-AC40E3E6F4AB}"/>
              </a:ext>
            </a:extLst>
          </p:cNvPr>
          <p:cNvSpPr>
            <a:spLocks noGrp="1"/>
          </p:cNvSpPr>
          <p:nvPr>
            <p:ph idx="1"/>
          </p:nvPr>
        </p:nvSpPr>
        <p:spPr>
          <a:xfrm>
            <a:off x="0" y="665479"/>
            <a:ext cx="12192000" cy="6297296"/>
          </a:xfrm>
        </p:spPr>
        <p:txBody>
          <a:bodyPr>
            <a:noAutofit/>
          </a:bodyPr>
          <a:lstStyle/>
          <a:p>
            <a:pPr marL="0" marR="0" indent="0" algn="r" rtl="1">
              <a:spcBef>
                <a:spcPts val="200"/>
              </a:spcBef>
              <a:buNone/>
            </a:pPr>
            <a:r>
              <a:rPr lang="he-IL" sz="2000" b="0" i="0" u="none" strike="noStrike" baseline="0" dirty="0">
                <a:solidFill>
                  <a:srgbClr val="000000"/>
                </a:solidFill>
                <a:latin typeface="Arial" panose="020B0604020202020204" pitchFamily="34" charset="0"/>
              </a:rPr>
              <a:t>1. אילו רכבים יתאימו לפרופיל לקוח , תעודת הזהות שלו "70</a:t>
            </a:r>
            <a:r>
              <a:rPr lang="he-IL" sz="2000" dirty="0">
                <a:solidFill>
                  <a:srgbClr val="000000"/>
                </a:solidFill>
                <a:latin typeface="Arial" panose="020B0604020202020204" pitchFamily="34" charset="0"/>
              </a:rPr>
              <a:t>" ,</a:t>
            </a:r>
            <a:r>
              <a:rPr lang="he-IL" sz="2000" b="0" i="0" u="none" strike="noStrike" baseline="0" dirty="0">
                <a:solidFill>
                  <a:srgbClr val="000000"/>
                </a:solidFill>
                <a:latin typeface="Arial" panose="020B0604020202020204" pitchFamily="34" charset="0"/>
              </a:rPr>
              <a:t> אשר בן 34, רווק , בתפקיד </a:t>
            </a:r>
            <a:r>
              <a:rPr lang="en-US" sz="2000" b="0" i="0" u="none" strike="noStrike" baseline="0" dirty="0">
                <a:solidFill>
                  <a:srgbClr val="000000"/>
                </a:solidFill>
                <a:latin typeface="Arial" panose="020B0604020202020204" pitchFamily="34" charset="0"/>
              </a:rPr>
              <a:t>CEO</a:t>
            </a:r>
            <a:r>
              <a:rPr lang="he-IL" sz="2000" b="0" i="0" u="none" strike="noStrike" baseline="0" dirty="0">
                <a:solidFill>
                  <a:srgbClr val="000000"/>
                </a:solidFill>
                <a:latin typeface="Arial" panose="020B0604020202020204" pitchFamily="34" charset="0"/>
              </a:rPr>
              <a:t> ועם תקציב מקסימום כ225,000 ₪ ?</a:t>
            </a:r>
          </a:p>
          <a:p>
            <a:pPr marL="0" marR="0" indent="0" algn="r" rtl="1">
              <a:spcBef>
                <a:spcPts val="200"/>
              </a:spcBef>
              <a:buNone/>
            </a:pPr>
            <a:r>
              <a:rPr lang="he-IL" sz="2000" b="0" i="0" u="none" strike="noStrike" baseline="0" dirty="0">
                <a:solidFill>
                  <a:srgbClr val="000000"/>
                </a:solidFill>
                <a:latin typeface="Arial" panose="020B0604020202020204" pitchFamily="34" charset="0"/>
              </a:rPr>
              <a:t>2. אילו מוסכים מורשים של סובארו יתאימו עבור לקוח שגר באזור המרכז ? </a:t>
            </a:r>
            <a:br>
              <a:rPr lang="en-US" sz="2000" b="0" i="0" u="none" strike="noStrike" baseline="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3</a:t>
            </a:r>
            <a:r>
              <a:rPr lang="he-IL" sz="2000" b="0" i="0" u="none" strike="noStrike" baseline="0" dirty="0">
                <a:solidFill>
                  <a:srgbClr val="000000"/>
                </a:solidFill>
                <a:latin typeface="Arial" panose="020B0604020202020204" pitchFamily="34" charset="0"/>
              </a:rPr>
              <a:t>. אילו רכבים שנת המודל שלהם היא 2020 וגם מחיריהם גדול מ91,000 ₪ או שווה ל91,000 ₪ </a:t>
            </a:r>
            <a:r>
              <a:rPr lang="he-IL" sz="2000" dirty="0">
                <a:solidFill>
                  <a:srgbClr val="000000"/>
                </a:solidFill>
                <a:latin typeface="Arial" panose="020B0604020202020204" pitchFamily="34" charset="0"/>
              </a:rPr>
              <a:t>?</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4</a:t>
            </a:r>
            <a:r>
              <a:rPr lang="he-IL" sz="2000" b="0" i="0" u="none" strike="noStrike" baseline="0" dirty="0">
                <a:solidFill>
                  <a:srgbClr val="000000"/>
                </a:solidFill>
                <a:latin typeface="Arial" panose="020B0604020202020204" pitchFamily="34" charset="0"/>
              </a:rPr>
              <a:t>. מה הם כמות הרכבים שנבחרו עד היום ע"י כל הלקוחות בקיבוץ שם הרכב ? </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5</a:t>
            </a:r>
            <a:r>
              <a:rPr lang="he-IL" sz="2000" b="0" i="0" u="none" strike="noStrike" baseline="0" dirty="0">
                <a:solidFill>
                  <a:srgbClr val="000000"/>
                </a:solidFill>
                <a:latin typeface="Arial" panose="020B0604020202020204" pitchFamily="34" charset="0"/>
              </a:rPr>
              <a:t>. מה הוא ממוצע תקציבי הלקוחות בקיבוץ ע"פ תפקיד הלקוח ?</a:t>
            </a:r>
            <a:br>
              <a:rPr lang="en-US" sz="2000" b="0" i="0" u="none" strike="noStrike" baseline="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6</a:t>
            </a:r>
            <a:r>
              <a:rPr lang="he-IL" sz="2000" b="0" i="0" u="none" strike="noStrike" baseline="0" dirty="0">
                <a:solidFill>
                  <a:srgbClr val="000000"/>
                </a:solidFill>
                <a:latin typeface="Arial" panose="020B0604020202020204" pitchFamily="34" charset="0"/>
              </a:rPr>
              <a:t>. </a:t>
            </a:r>
            <a:r>
              <a:rPr lang="he-IL" sz="2000" dirty="0">
                <a:solidFill>
                  <a:srgbClr val="000000"/>
                </a:solidFill>
                <a:latin typeface="Arial" panose="020B0604020202020204" pitchFamily="34" charset="0"/>
              </a:rPr>
              <a:t>מי הם הלקוחות שהסטטוס שלהם </a:t>
            </a:r>
            <a:r>
              <a:rPr lang="he-IL" sz="2000" b="1" dirty="0">
                <a:solidFill>
                  <a:srgbClr val="000000"/>
                </a:solidFill>
                <a:latin typeface="Arial" panose="020B0604020202020204" pitchFamily="34" charset="0"/>
              </a:rPr>
              <a:t>אינו</a:t>
            </a:r>
            <a:r>
              <a:rPr lang="he-IL" sz="2000" dirty="0">
                <a:solidFill>
                  <a:srgbClr val="000000"/>
                </a:solidFill>
                <a:latin typeface="Arial" panose="020B0604020202020204" pitchFamily="34" charset="0"/>
              </a:rPr>
              <a:t> "רווק" </a:t>
            </a:r>
            <a:r>
              <a:rPr lang="en-US" sz="2000" dirty="0">
                <a:solidFill>
                  <a:srgbClr val="000000"/>
                </a:solidFill>
                <a:latin typeface="Arial" panose="020B0604020202020204" pitchFamily="34" charset="0"/>
              </a:rPr>
              <a:t>?</a:t>
            </a:r>
            <a:br>
              <a:rPr lang="en-US" sz="200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indent="0">
              <a:spcBef>
                <a:spcPts val="200"/>
              </a:spcBef>
              <a:buNone/>
            </a:pPr>
            <a:r>
              <a:rPr lang="he-IL" dirty="0">
                <a:solidFill>
                  <a:srgbClr val="000000"/>
                </a:solidFill>
                <a:latin typeface="Arial" panose="020B0604020202020204" pitchFamily="34" charset="0"/>
              </a:rPr>
              <a:t>7</a:t>
            </a:r>
            <a:r>
              <a:rPr lang="he-IL" sz="2000" b="0" i="0" u="none" strike="noStrike" baseline="0" dirty="0">
                <a:solidFill>
                  <a:srgbClr val="000000"/>
                </a:solidFill>
                <a:latin typeface="Arial" panose="020B0604020202020204" pitchFamily="34" charset="0"/>
              </a:rPr>
              <a:t>. </a:t>
            </a:r>
            <a:r>
              <a:rPr lang="he-IL" sz="2000" dirty="0">
                <a:solidFill>
                  <a:srgbClr val="000000"/>
                </a:solidFill>
                <a:latin typeface="Arial" panose="020B0604020202020204" pitchFamily="34" charset="0"/>
              </a:rPr>
              <a:t>מי הם המוסכים המורשים </a:t>
            </a:r>
            <a:r>
              <a:rPr lang="he-IL" sz="2000" b="1" dirty="0">
                <a:solidFill>
                  <a:srgbClr val="000000"/>
                </a:solidFill>
                <a:latin typeface="Arial" panose="020B0604020202020204" pitchFamily="34" charset="0"/>
              </a:rPr>
              <a:t>שלא </a:t>
            </a:r>
            <a:r>
              <a:rPr lang="he-IL" sz="2000" dirty="0">
                <a:solidFill>
                  <a:srgbClr val="000000"/>
                </a:solidFill>
                <a:latin typeface="Arial" panose="020B0604020202020204" pitchFamily="34" charset="0"/>
              </a:rPr>
              <a:t>פועלים באזור המרכז ?</a:t>
            </a:r>
          </a:p>
          <a:p>
            <a:pPr marL="0" indent="0">
              <a:spcBef>
                <a:spcPts val="200"/>
              </a:spcBef>
              <a:buNone/>
            </a:pPr>
            <a:r>
              <a:rPr lang="he-IL" sz="2000" dirty="0">
                <a:solidFill>
                  <a:srgbClr val="000000"/>
                </a:solidFill>
                <a:latin typeface="Arial" panose="020B0604020202020204" pitchFamily="34" charset="0"/>
              </a:rPr>
              <a:t> </a:t>
            </a:r>
          </a:p>
          <a:p>
            <a:pPr marL="0" indent="0">
              <a:spcBef>
                <a:spcPts val="200"/>
              </a:spcBef>
              <a:buNone/>
            </a:pPr>
            <a:r>
              <a:rPr lang="he-IL" sz="2000" b="0" i="0" u="none" strike="noStrike" baseline="0" dirty="0">
                <a:solidFill>
                  <a:srgbClr val="000000"/>
                </a:solidFill>
                <a:latin typeface="Arial" panose="020B0604020202020204" pitchFamily="34" charset="0"/>
              </a:rPr>
              <a:t>8. מהו </a:t>
            </a:r>
            <a:r>
              <a:rPr lang="he-IL" sz="2000" dirty="0">
                <a:solidFill>
                  <a:schemeClr val="bg1"/>
                </a:solidFill>
              </a:rPr>
              <a:t>מספר הרכבים הקיימים במערכת לפי שנת הרכב</a:t>
            </a:r>
            <a:r>
              <a:rPr lang="he-IL" sz="2000" b="0" i="0" u="none" strike="noStrike" baseline="0" dirty="0">
                <a:solidFill>
                  <a:srgbClr val="000000"/>
                </a:solidFill>
                <a:latin typeface="Arial" panose="020B0604020202020204" pitchFamily="34" charset="0"/>
              </a:rPr>
              <a:t>?</a:t>
            </a:r>
            <a:endParaRPr lang="en-US" sz="2000" b="0" i="0" u="none" strike="noStrike" baseline="0" dirty="0">
              <a:solidFill>
                <a:srgbClr val="000000"/>
              </a:solidFill>
              <a:latin typeface="Arial" panose="020B0604020202020204" pitchFamily="34" charset="0"/>
            </a:endParaRPr>
          </a:p>
          <a:p>
            <a:pPr marL="0" indent="0">
              <a:spcBef>
                <a:spcPts val="200"/>
              </a:spcBef>
              <a:buNone/>
            </a:pPr>
            <a:br>
              <a:rPr lang="en-US" sz="2000" b="0" i="0" u="none" strike="noStrike" baseline="0" dirty="0">
                <a:solidFill>
                  <a:srgbClr val="000000"/>
                </a:solidFill>
                <a:latin typeface="Arial" panose="020B0604020202020204" pitchFamily="34" charset="0"/>
              </a:rPr>
            </a:br>
            <a:r>
              <a:rPr lang="he-IL" sz="2000" b="0" i="0" u="none" strike="noStrike" baseline="0" dirty="0">
                <a:solidFill>
                  <a:srgbClr val="000000"/>
                </a:solidFill>
                <a:latin typeface="Arial" panose="020B0604020202020204" pitchFamily="34" charset="0"/>
              </a:rPr>
              <a:t>9. אילו רכבים יתאימו לפרופיל לקוחות </a:t>
            </a:r>
            <a:r>
              <a:rPr lang="he-IL" sz="2000" dirty="0">
                <a:solidFill>
                  <a:srgbClr val="000000"/>
                </a:solidFill>
                <a:latin typeface="Arial" panose="020B0604020202020204" pitchFamily="34" charset="0"/>
              </a:rPr>
              <a:t>,</a:t>
            </a:r>
            <a:r>
              <a:rPr lang="he-IL" sz="2000" b="0" i="0" u="none" strike="noStrike" baseline="0" dirty="0">
                <a:solidFill>
                  <a:srgbClr val="000000"/>
                </a:solidFill>
                <a:latin typeface="Arial" panose="020B0604020202020204" pitchFamily="34" charset="0"/>
              </a:rPr>
              <a:t> אשר גילם גדול מ27 , רווקים, ועם תקציב מקסימום של כ150,000₪ ?</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p:txBody>
      </p:sp>
      <p:sp>
        <p:nvSpPr>
          <p:cNvPr id="6" name="תיבת טקסט 5">
            <a:extLst>
              <a:ext uri="{FF2B5EF4-FFF2-40B4-BE49-F238E27FC236}">
                <a16:creationId xmlns:a16="http://schemas.microsoft.com/office/drawing/2014/main" id="{9F626750-4BA5-4914-BFE7-6AC76100D0D2}"/>
              </a:ext>
            </a:extLst>
          </p:cNvPr>
          <p:cNvSpPr txBox="1"/>
          <p:nvPr/>
        </p:nvSpPr>
        <p:spPr>
          <a:xfrm>
            <a:off x="1402359" y="0"/>
            <a:ext cx="9733280" cy="523220"/>
          </a:xfrm>
          <a:prstGeom prst="rect">
            <a:avLst/>
          </a:prstGeom>
          <a:noFill/>
        </p:spPr>
        <p:txBody>
          <a:bodyPr wrap="square" rtlCol="1">
            <a:spAutoFit/>
          </a:bodyPr>
          <a:lstStyle/>
          <a:p>
            <a:pPr algn="ctr"/>
            <a:r>
              <a:rPr lang="he-IL" sz="2800" b="1" i="0" u="sng" strike="noStrike" baseline="0" dirty="0">
                <a:solidFill>
                  <a:srgbClr val="000000"/>
                </a:solidFill>
                <a:latin typeface="Arial" panose="020B0604020202020204" pitchFamily="34" charset="0"/>
              </a:rPr>
              <a:t>שאילתות במלל</a:t>
            </a:r>
            <a:endParaRPr lang="he-IL" sz="2800" dirty="0"/>
          </a:p>
        </p:txBody>
      </p:sp>
    </p:spTree>
    <p:extLst>
      <p:ext uri="{BB962C8B-B14F-4D97-AF65-F5344CB8AC3E}">
        <p14:creationId xmlns:p14="http://schemas.microsoft.com/office/powerpoint/2010/main" val="20478704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F1AE7E-972A-439D-AFA5-573280431722}"/>
              </a:ext>
            </a:extLst>
          </p:cNvPr>
          <p:cNvSpPr>
            <a:spLocks noGrp="1"/>
          </p:cNvSpPr>
          <p:nvPr>
            <p:ph type="title"/>
          </p:nvPr>
        </p:nvSpPr>
        <p:spPr>
          <a:xfrm>
            <a:off x="1337354" y="-298147"/>
            <a:ext cx="10515600" cy="1325563"/>
          </a:xfrm>
        </p:spPr>
        <p:txBody>
          <a:bodyPr/>
          <a:lstStyle/>
          <a:p>
            <a:pPr algn="ctr"/>
            <a:r>
              <a:rPr lang="he-IL" b="1" u="sng" dirty="0">
                <a:solidFill>
                  <a:schemeClr val="bg1"/>
                </a:solidFill>
                <a:cs typeface="+mn-cs"/>
              </a:rPr>
              <a:t>צילום מסך </a:t>
            </a:r>
            <a:r>
              <a:rPr lang="en-US" b="1" u="sng" dirty="0">
                <a:solidFill>
                  <a:schemeClr val="bg1"/>
                </a:solidFill>
                <a:cs typeface="+mn-cs"/>
              </a:rPr>
              <a:t>GUI</a:t>
            </a:r>
            <a:endParaRPr lang="he-IL" b="1" u="sng" dirty="0">
              <a:solidFill>
                <a:schemeClr val="bg1"/>
              </a:solidFill>
              <a:cs typeface="+mn-cs"/>
            </a:endParaRPr>
          </a:p>
        </p:txBody>
      </p:sp>
      <p:pic>
        <p:nvPicPr>
          <p:cNvPr id="6" name="מציין מיקום תוכן 5">
            <a:extLst>
              <a:ext uri="{FF2B5EF4-FFF2-40B4-BE49-F238E27FC236}">
                <a16:creationId xmlns:a16="http://schemas.microsoft.com/office/drawing/2014/main" id="{298FC55E-A93D-47B3-8D08-FA4C4077FE5C}"/>
              </a:ext>
            </a:extLst>
          </p:cNvPr>
          <p:cNvPicPr>
            <a:picLocks noGrp="1" noChangeAspect="1"/>
          </p:cNvPicPr>
          <p:nvPr>
            <p:ph idx="1"/>
          </p:nvPr>
        </p:nvPicPr>
        <p:blipFill>
          <a:blip r:embed="rId3"/>
          <a:stretch>
            <a:fillRect/>
          </a:stretch>
        </p:blipFill>
        <p:spPr>
          <a:xfrm>
            <a:off x="-18306" y="664293"/>
            <a:ext cx="12210306" cy="6527081"/>
          </a:xfrm>
        </p:spPr>
      </p:pic>
    </p:spTree>
    <p:extLst>
      <p:ext uri="{BB962C8B-B14F-4D97-AF65-F5344CB8AC3E}">
        <p14:creationId xmlns:p14="http://schemas.microsoft.com/office/powerpoint/2010/main" val="14868892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פרוסה">
  <a:themeElements>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פרוסה">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פרוסה">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Override1.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0.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1.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2.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3.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4.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2.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3.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4.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5.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6.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7.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8.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9.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docProps/app.xml><?xml version="1.0" encoding="utf-8"?>
<Properties xmlns="http://schemas.openxmlformats.org/officeDocument/2006/extended-properties" xmlns:vt="http://schemas.openxmlformats.org/officeDocument/2006/docPropsVTypes">
  <Template/>
  <TotalTime>1687</TotalTime>
  <Words>1786</Words>
  <Application>Microsoft Office PowerPoint</Application>
  <PresentationFormat>מסך רחב</PresentationFormat>
  <Paragraphs>136</Paragraphs>
  <Slides>16</Slides>
  <Notes>0</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Arial</vt:lpstr>
      <vt:lpstr>Calibri</vt:lpstr>
      <vt:lpstr>Century Gothic</vt:lpstr>
      <vt:lpstr>Roboto</vt:lpstr>
      <vt:lpstr>Tahoma</vt:lpstr>
      <vt:lpstr>Wingdings 3</vt:lpstr>
      <vt:lpstr>פרוסה</vt:lpstr>
      <vt:lpstr>מצגת של PowerPoint‏</vt:lpstr>
      <vt:lpstr>מצגת של PowerPoint‏</vt:lpstr>
      <vt:lpstr>מצגת של PowerPoint‏</vt:lpstr>
      <vt:lpstr>מצגת של PowerPoint‏</vt:lpstr>
      <vt:lpstr>דיאגרמת קשרי הגומלין שנוצרה</vt:lpstr>
      <vt:lpstr>מצגת של PowerPoint‏</vt:lpstr>
      <vt:lpstr>לחץ כאן לקטע קוד ב Python</vt:lpstr>
      <vt:lpstr>מצגת של PowerPoint‏</vt:lpstr>
      <vt:lpstr>צילום מסך GUI</vt:lpstr>
      <vt:lpstr>שאילתות בקוד SQL</vt:lpstr>
      <vt:lpstr>המשך שאילתות בקוד SQL</vt:lpstr>
      <vt:lpstr>המשך שאילתות בקוד SQL</vt:lpstr>
      <vt:lpstr>תהליך האופטימיזציה</vt:lpstr>
      <vt:lpstr>סרטון על הפרויקט</vt:lpstr>
      <vt:lpstr>תשובה לשאלה משיעור 11 - טרנזקציות</vt:lpstr>
      <vt:lpstr>חוות דעת על הקורס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עדן אדמוני 208987511 רואי רדלר 315395913 תמיר ישעיהו 208522532</dc:title>
  <dc:creator>Eden Admoni</dc:creator>
  <cp:lastModifiedBy>Eden Admoni</cp:lastModifiedBy>
  <cp:revision>406</cp:revision>
  <dcterms:created xsi:type="dcterms:W3CDTF">2021-07-06T17:45:09Z</dcterms:created>
  <dcterms:modified xsi:type="dcterms:W3CDTF">2022-12-17T18:20:31Z</dcterms:modified>
</cp:coreProperties>
</file>